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8" r:id="rId2"/>
    <p:sldId id="371" r:id="rId3"/>
    <p:sldId id="368" r:id="rId4"/>
    <p:sldId id="375" r:id="rId5"/>
    <p:sldId id="376" r:id="rId6"/>
    <p:sldId id="329" r:id="rId7"/>
    <p:sldId id="377" r:id="rId8"/>
    <p:sldId id="378" r:id="rId9"/>
    <p:sldId id="379" r:id="rId10"/>
    <p:sldId id="370" r:id="rId11"/>
    <p:sldId id="380" r:id="rId12"/>
    <p:sldId id="381" r:id="rId13"/>
    <p:sldId id="369" r:id="rId14"/>
    <p:sldId id="382" r:id="rId15"/>
    <p:sldId id="372" r:id="rId16"/>
    <p:sldId id="383" r:id="rId17"/>
    <p:sldId id="373" r:id="rId18"/>
    <p:sldId id="384" r:id="rId19"/>
    <p:sldId id="385" r:id="rId20"/>
    <p:sldId id="374" r:id="rId21"/>
    <p:sldId id="388" r:id="rId22"/>
    <p:sldId id="389" r:id="rId23"/>
    <p:sldId id="386" r:id="rId24"/>
    <p:sldId id="390" r:id="rId25"/>
    <p:sldId id="396" r:id="rId26"/>
    <p:sldId id="391" r:id="rId27"/>
    <p:sldId id="392" r:id="rId28"/>
    <p:sldId id="393" r:id="rId29"/>
    <p:sldId id="394" r:id="rId30"/>
    <p:sldId id="395" r:id="rId31"/>
    <p:sldId id="387" r:id="rId32"/>
    <p:sldId id="397" r:id="rId33"/>
    <p:sldId id="398" r:id="rId34"/>
    <p:sldId id="399" r:id="rId35"/>
    <p:sldId id="400" r:id="rId36"/>
    <p:sldId id="401" r:id="rId37"/>
    <p:sldId id="402" r:id="rId38"/>
    <p:sldId id="348" r:id="rId39"/>
  </p:sldIdLst>
  <p:sldSz cx="12188825"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29" autoAdjust="0"/>
  </p:normalViewPr>
  <p:slideViewPr>
    <p:cSldViewPr showGuides="1">
      <p:cViewPr varScale="1">
        <p:scale>
          <a:sx n="89" d="100"/>
          <a:sy n="89" d="100"/>
        </p:scale>
        <p:origin x="120" y="1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7/1/2023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7/1/2023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7/1/2023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7/1/2023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7/1/2023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7/1/2023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7/1/2023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7/1/2023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7/1/2023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7/1/2023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7/1/2023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7/1/2023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3" y="1988840"/>
            <a:ext cx="6373789" cy="2659360"/>
          </a:xfrm>
        </p:spPr>
        <p:txBody>
          <a:bodyPr>
            <a:normAutofit/>
          </a:bodyPr>
          <a:lstStyle/>
          <a:p>
            <a:r>
              <a:rPr lang="en-IN" b="1" dirty="0"/>
              <a:t>User Interface Design</a:t>
            </a:r>
            <a:endParaRPr lang="en-US" dirty="0"/>
          </a:p>
        </p:txBody>
      </p:sp>
      <p:sp>
        <p:nvSpPr>
          <p:cNvPr id="3" name="Subtitle 2"/>
          <p:cNvSpPr>
            <a:spLocks noGrp="1"/>
          </p:cNvSpPr>
          <p:nvPr>
            <p:ph type="subTitle" idx="1"/>
          </p:nvPr>
        </p:nvSpPr>
        <p:spPr/>
        <p:txBody>
          <a:bodyPr/>
          <a:lstStyle/>
          <a:p>
            <a:pPr algn="r"/>
            <a:r>
              <a:rPr lang="en-US" dirty="0" smtClean="0"/>
              <a:t>G. P. </a:t>
            </a:r>
            <a:r>
              <a:rPr lang="en-US" dirty="0" err="1" smtClean="0"/>
              <a:t>Shinde</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WebView</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GB" dirty="0"/>
              <a:t>Android </a:t>
            </a:r>
            <a:r>
              <a:rPr lang="en-GB" dirty="0" err="1"/>
              <a:t>WebView</a:t>
            </a:r>
            <a:r>
              <a:rPr lang="en-GB" dirty="0"/>
              <a:t> is a view component which displays the web pages in the application. </a:t>
            </a:r>
            <a:endParaRPr lang="en-GB" dirty="0"/>
          </a:p>
          <a:p>
            <a:pPr marL="0" lvl="0" indent="0" eaLnBrk="0" fontAlgn="base" hangingPunct="0">
              <a:lnSpc>
                <a:spcPct val="100000"/>
              </a:lnSpc>
              <a:spcBef>
                <a:spcPct val="0"/>
              </a:spcBef>
              <a:spcAft>
                <a:spcPct val="0"/>
              </a:spcAft>
              <a:buClrTx/>
              <a:buSzTx/>
              <a:buNone/>
            </a:pPr>
            <a:r>
              <a:rPr lang="en-GB" dirty="0" smtClean="0"/>
              <a:t>It </a:t>
            </a:r>
            <a:r>
              <a:rPr lang="en-GB" dirty="0"/>
              <a:t>uses a </a:t>
            </a:r>
            <a:r>
              <a:rPr lang="en-GB" dirty="0" err="1"/>
              <a:t>WebKit</a:t>
            </a:r>
            <a:r>
              <a:rPr lang="en-GB" dirty="0"/>
              <a:t> engine to show the web pages. </a:t>
            </a:r>
            <a:endParaRPr lang="en-GB" dirty="0"/>
          </a:p>
          <a:p>
            <a:pPr marL="0" lvl="0" indent="0" eaLnBrk="0" fontAlgn="base" hangingPunct="0">
              <a:lnSpc>
                <a:spcPct val="100000"/>
              </a:lnSpc>
              <a:spcBef>
                <a:spcPct val="0"/>
              </a:spcBef>
              <a:spcAft>
                <a:spcPct val="0"/>
              </a:spcAft>
              <a:buClrTx/>
              <a:buSzTx/>
              <a:buNone/>
            </a:pPr>
            <a:r>
              <a:rPr lang="en-GB" dirty="0" smtClean="0"/>
              <a:t>The </a:t>
            </a:r>
            <a:r>
              <a:rPr lang="en-GB" dirty="0" err="1"/>
              <a:t>android.webkit.WebView</a:t>
            </a:r>
            <a:r>
              <a:rPr lang="en-GB" dirty="0"/>
              <a:t> class is the subclass of </a:t>
            </a:r>
            <a:r>
              <a:rPr lang="en-GB" dirty="0" err="1"/>
              <a:t>AbsoluteLayout</a:t>
            </a:r>
            <a:r>
              <a:rPr lang="en-GB" dirty="0"/>
              <a:t> class</a:t>
            </a:r>
            <a:r>
              <a:rPr lang="en-GB" dirty="0" smtClean="0"/>
              <a:t>.</a:t>
            </a:r>
            <a:endParaRPr lang="en-GB" dirty="0"/>
          </a:p>
          <a:p>
            <a:pPr marL="0" lvl="0" indent="0" eaLnBrk="0" fontAlgn="base" hangingPunct="0">
              <a:lnSpc>
                <a:spcPct val="100000"/>
              </a:lnSpc>
              <a:spcBef>
                <a:spcPct val="0"/>
              </a:spcBef>
              <a:spcAft>
                <a:spcPct val="0"/>
              </a:spcAft>
              <a:buClrTx/>
              <a:buSzTx/>
              <a:buNone/>
            </a:pPr>
            <a:r>
              <a:rPr lang="en-GB" dirty="0"/>
              <a:t>The </a:t>
            </a:r>
            <a:r>
              <a:rPr lang="en-GB" dirty="0" err="1"/>
              <a:t>loadUrl</a:t>
            </a:r>
            <a:r>
              <a:rPr lang="en-GB" dirty="0"/>
              <a:t>() and </a:t>
            </a:r>
            <a:r>
              <a:rPr lang="en-GB" dirty="0" err="1"/>
              <a:t>loadData</a:t>
            </a:r>
            <a:r>
              <a:rPr lang="en-GB" dirty="0"/>
              <a:t>() methods of </a:t>
            </a:r>
            <a:r>
              <a:rPr lang="en-GB" dirty="0" err="1"/>
              <a:t>WebView</a:t>
            </a:r>
            <a:r>
              <a:rPr lang="en-GB" dirty="0"/>
              <a:t> are used to load and display the web pages</a:t>
            </a:r>
            <a:r>
              <a:rPr lang="en-GB" dirty="0" smtClean="0"/>
              <a:t>.</a:t>
            </a:r>
          </a:p>
          <a:p>
            <a:pPr marL="0" lvl="0" indent="0" eaLnBrk="0" fontAlgn="base" hangingPunct="0">
              <a:lnSpc>
                <a:spcPct val="100000"/>
              </a:lnSpc>
              <a:spcBef>
                <a:spcPct val="0"/>
              </a:spcBef>
              <a:spcAft>
                <a:spcPct val="0"/>
              </a:spcAft>
              <a:buClrTx/>
              <a:buSzTx/>
              <a:buNone/>
            </a:pPr>
            <a:r>
              <a:rPr lang="en-GB" dirty="0"/>
              <a:t>There are different ways to load the web page in </a:t>
            </a:r>
            <a:r>
              <a:rPr lang="en-GB" dirty="0" err="1"/>
              <a:t>WebView</a:t>
            </a:r>
            <a:r>
              <a:rPr lang="en-GB" dirty="0"/>
              <a:t> such as</a:t>
            </a:r>
            <a:r>
              <a:rPr lang="en-GB" dirty="0" smtClean="0"/>
              <a:t>:</a:t>
            </a:r>
          </a:p>
          <a:p>
            <a:pPr marL="0" lvl="0" indent="0" eaLnBrk="0" fontAlgn="base" hangingPunct="0">
              <a:lnSpc>
                <a:spcPct val="100000"/>
              </a:lnSpc>
              <a:spcBef>
                <a:spcPct val="0"/>
              </a:spcBef>
              <a:spcAft>
                <a:spcPct val="0"/>
              </a:spcAft>
              <a:buClrTx/>
              <a:buSzTx/>
              <a:buNone/>
            </a:pPr>
            <a:r>
              <a:rPr lang="en-GB" dirty="0"/>
              <a:t>Load the </a:t>
            </a:r>
            <a:r>
              <a:rPr lang="en-GB" b="1" dirty="0"/>
              <a:t>HTML</a:t>
            </a:r>
            <a:r>
              <a:rPr lang="en-GB" dirty="0"/>
              <a:t> content as a string in the class</a:t>
            </a:r>
            <a:r>
              <a:rPr lang="en-GB" dirty="0" smtClean="0"/>
              <a:t>:</a:t>
            </a:r>
          </a:p>
          <a:p>
            <a:pPr marL="0" indent="0">
              <a:buNone/>
            </a:pPr>
            <a:r>
              <a:rPr lang="en-IN" dirty="0" err="1"/>
              <a:t>val</a:t>
            </a:r>
            <a:r>
              <a:rPr lang="en-IN" dirty="0"/>
              <a:t> </a:t>
            </a:r>
            <a:r>
              <a:rPr lang="en-IN" dirty="0" err="1"/>
              <a:t>wedData</a:t>
            </a:r>
            <a:r>
              <a:rPr lang="en-IN" dirty="0"/>
              <a:t>: String =  "&lt;html&gt;&lt;body&gt;&lt;h1&gt;Hello, </a:t>
            </a:r>
            <a:r>
              <a:rPr lang="en-IN" dirty="0" err="1" smtClean="0"/>
              <a:t>Gopal</a:t>
            </a:r>
            <a:r>
              <a:rPr lang="en-IN" dirty="0" smtClean="0"/>
              <a:t>!&lt;/</a:t>
            </a:r>
            <a:r>
              <a:rPr lang="en-IN" dirty="0"/>
              <a:t>h1&gt;&lt;/body&gt;&lt;/html&gt;"  </a:t>
            </a:r>
          </a:p>
          <a:p>
            <a:pPr marL="0" indent="0">
              <a:buNone/>
            </a:pPr>
            <a:r>
              <a:rPr lang="en-IN" dirty="0" err="1"/>
              <a:t>val</a:t>
            </a:r>
            <a:r>
              <a:rPr lang="en-IN" dirty="0"/>
              <a:t> </a:t>
            </a:r>
            <a:r>
              <a:rPr lang="en-IN" dirty="0" err="1"/>
              <a:t>mimeType</a:t>
            </a:r>
            <a:r>
              <a:rPr lang="en-IN" dirty="0"/>
              <a:t>: String = "text/html"  </a:t>
            </a:r>
          </a:p>
          <a:p>
            <a:pPr marL="0" indent="0">
              <a:buNone/>
            </a:pPr>
            <a:r>
              <a:rPr lang="en-IN" dirty="0" err="1"/>
              <a:t>val</a:t>
            </a:r>
            <a:r>
              <a:rPr lang="en-IN" dirty="0"/>
              <a:t> </a:t>
            </a:r>
            <a:r>
              <a:rPr lang="en-IN" dirty="0" err="1"/>
              <a:t>utfType</a:t>
            </a:r>
            <a:r>
              <a:rPr lang="en-IN" dirty="0"/>
              <a:t>: String = "UTF-8"  </a:t>
            </a:r>
          </a:p>
          <a:p>
            <a:pPr marL="0" indent="0">
              <a:buNone/>
            </a:pPr>
            <a:r>
              <a:rPr lang="en-IN" dirty="0" err="1"/>
              <a:t>webView.loadData</a:t>
            </a:r>
            <a:r>
              <a:rPr lang="en-IN" dirty="0"/>
              <a:t>(</a:t>
            </a:r>
            <a:r>
              <a:rPr lang="en-IN" dirty="0" err="1"/>
              <a:t>wedData,mimeType,utfType</a:t>
            </a:r>
            <a:r>
              <a:rPr lang="en-IN" dirty="0"/>
              <a:t>)  </a:t>
            </a:r>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339205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WebView</a:t>
            </a:r>
            <a:endParaRPr lang="en-IN" dirty="0"/>
          </a:p>
        </p:txBody>
      </p:sp>
      <p:sp>
        <p:nvSpPr>
          <p:cNvPr id="14" name="Content Placeholder 13"/>
          <p:cNvSpPr>
            <a:spLocks noGrp="1"/>
          </p:cNvSpPr>
          <p:nvPr>
            <p:ph idx="1"/>
          </p:nvPr>
        </p:nvSpPr>
        <p:spPr>
          <a:xfrm>
            <a:off x="1522413" y="1981200"/>
            <a:ext cx="9829799" cy="4760168"/>
          </a:xfrm>
        </p:spPr>
        <p:txBody>
          <a:bodyPr>
            <a:normAutofit/>
          </a:bodyPr>
          <a:lstStyle/>
          <a:p>
            <a:pPr marL="0" lvl="0" indent="0" eaLnBrk="0" fontAlgn="base" hangingPunct="0">
              <a:lnSpc>
                <a:spcPct val="100000"/>
              </a:lnSpc>
              <a:spcBef>
                <a:spcPct val="0"/>
              </a:spcBef>
              <a:spcAft>
                <a:spcPct val="0"/>
              </a:spcAft>
              <a:buClrTx/>
              <a:buSzTx/>
              <a:buNone/>
            </a:pPr>
            <a:r>
              <a:rPr lang="en-GB" dirty="0"/>
              <a:t>Load the web page (.html, .</a:t>
            </a:r>
            <a:r>
              <a:rPr lang="en-GB" dirty="0" err="1"/>
              <a:t>jsp</a:t>
            </a:r>
            <a:r>
              <a:rPr lang="en-GB" dirty="0"/>
              <a:t>, etc.) from within the application</a:t>
            </a:r>
            <a:r>
              <a:rPr lang="en-GB" dirty="0" smtClean="0"/>
              <a:t>.</a:t>
            </a:r>
          </a:p>
          <a:p>
            <a:pPr marL="0" indent="0" eaLnBrk="0" fontAlgn="base" hangingPunct="0">
              <a:lnSpc>
                <a:spcPct val="100000"/>
              </a:lnSpc>
              <a:spcBef>
                <a:spcPct val="0"/>
              </a:spcBef>
              <a:spcAft>
                <a:spcPct val="0"/>
              </a:spcAft>
              <a:buClrTx/>
              <a:buSzTx/>
              <a:buNone/>
            </a:pPr>
            <a:endParaRPr lang="en-IN" dirty="0" smtClean="0"/>
          </a:p>
          <a:p>
            <a:pPr marL="0" indent="0" eaLnBrk="0" fontAlgn="base" hangingPunct="0">
              <a:lnSpc>
                <a:spcPct val="100000"/>
              </a:lnSpc>
              <a:spcBef>
                <a:spcPct val="0"/>
              </a:spcBef>
              <a:spcAft>
                <a:spcPct val="0"/>
              </a:spcAft>
              <a:buClrTx/>
              <a:buSzTx/>
              <a:buNone/>
            </a:pPr>
            <a:r>
              <a:rPr lang="en-IN" dirty="0" err="1"/>
              <a:t>webView.loadUrl</a:t>
            </a:r>
            <a:r>
              <a:rPr lang="en-IN" dirty="0"/>
              <a:t>("file:///android_asset/index.html")  </a:t>
            </a:r>
          </a:p>
          <a:p>
            <a:pPr marL="0" indent="0" eaLnBrk="0" fontAlgn="base" hangingPunct="0">
              <a:lnSpc>
                <a:spcPct val="100000"/>
              </a:lnSpc>
              <a:spcBef>
                <a:spcPct val="0"/>
              </a:spcBef>
              <a:spcAft>
                <a:spcPct val="0"/>
              </a:spcAft>
              <a:buClrTx/>
              <a:buSzTx/>
              <a:buNone/>
            </a:pPr>
            <a:endParaRPr lang="en-IN" dirty="0" smtClean="0"/>
          </a:p>
          <a:p>
            <a:pPr marL="0" indent="0" eaLnBrk="0" fontAlgn="base" hangingPunct="0">
              <a:lnSpc>
                <a:spcPct val="100000"/>
              </a:lnSpc>
              <a:spcBef>
                <a:spcPct val="0"/>
              </a:spcBef>
              <a:spcAft>
                <a:spcPct val="0"/>
              </a:spcAft>
              <a:buClrTx/>
              <a:buSzTx/>
              <a:buNone/>
            </a:pPr>
            <a:r>
              <a:rPr lang="en-IN" dirty="0" err="1" smtClean="0"/>
              <a:t>webView.loadUrl</a:t>
            </a:r>
            <a:r>
              <a:rPr lang="en-IN" dirty="0"/>
              <a:t>("https://</a:t>
            </a:r>
            <a:r>
              <a:rPr lang="en-IN" dirty="0" smtClean="0"/>
              <a:t>www.google.com</a:t>
            </a:r>
            <a:r>
              <a:rPr lang="en-IN" dirty="0"/>
              <a:t>/")  </a:t>
            </a:r>
          </a:p>
          <a:p>
            <a:pPr marL="0" lvl="0" indent="0" eaLnBrk="0" fontAlgn="base" hangingPunct="0">
              <a:lnSpc>
                <a:spcPct val="100000"/>
              </a:lnSpc>
              <a:spcBef>
                <a:spcPct val="0"/>
              </a:spcBef>
              <a:spcAft>
                <a:spcPct val="0"/>
              </a:spcAft>
              <a:buClrTx/>
              <a:buSzTx/>
              <a:buNone/>
            </a:pPr>
            <a:endParaRPr lang="en-IN" dirty="0" smtClean="0"/>
          </a:p>
          <a:p>
            <a:pPr marL="0" indent="0">
              <a:buNone/>
            </a:pPr>
            <a:r>
              <a:rPr lang="en-IN" b="1" dirty="0"/>
              <a:t>&lt;</a:t>
            </a:r>
            <a:r>
              <a:rPr lang="en-IN" b="1" dirty="0" err="1"/>
              <a:t>WebView</a:t>
            </a:r>
            <a:r>
              <a:rPr lang="en-IN" dirty="0"/>
              <a:t>  </a:t>
            </a:r>
          </a:p>
          <a:p>
            <a:pPr marL="0" indent="0">
              <a:buNone/>
            </a:pPr>
            <a:r>
              <a:rPr lang="en-IN" dirty="0"/>
              <a:t>        </a:t>
            </a:r>
            <a:r>
              <a:rPr lang="en-IN" dirty="0" err="1"/>
              <a:t>android:id</a:t>
            </a:r>
            <a:r>
              <a:rPr lang="en-IN" dirty="0"/>
              <a:t>="@+id/</a:t>
            </a:r>
            <a:r>
              <a:rPr lang="en-IN" dirty="0" err="1"/>
              <a:t>webView</a:t>
            </a:r>
            <a:r>
              <a:rPr lang="en-IN" dirty="0"/>
              <a:t>"  </a:t>
            </a:r>
          </a:p>
          <a:p>
            <a:pPr marL="0" indent="0">
              <a:buNone/>
            </a:pPr>
            <a:r>
              <a:rPr lang="en-IN" dirty="0"/>
              <a:t>        </a:t>
            </a:r>
            <a:r>
              <a:rPr lang="en-IN" dirty="0" err="1"/>
              <a:t>android:layout_width</a:t>
            </a:r>
            <a:r>
              <a:rPr lang="en-IN" dirty="0"/>
              <a:t>="</a:t>
            </a:r>
            <a:r>
              <a:rPr lang="en-IN" dirty="0" err="1"/>
              <a:t>fill_parent</a:t>
            </a:r>
            <a:r>
              <a:rPr lang="en-IN" dirty="0"/>
              <a:t>"  </a:t>
            </a:r>
          </a:p>
          <a:p>
            <a:pPr marL="0" indent="0">
              <a:buNone/>
            </a:pPr>
            <a:r>
              <a:rPr lang="en-IN" dirty="0"/>
              <a:t>        </a:t>
            </a:r>
            <a:r>
              <a:rPr lang="en-IN" dirty="0" err="1"/>
              <a:t>android:layout_height</a:t>
            </a:r>
            <a:r>
              <a:rPr lang="en-IN" dirty="0"/>
              <a:t>="</a:t>
            </a:r>
            <a:r>
              <a:rPr lang="en-IN" dirty="0" err="1"/>
              <a:t>fill_parent</a:t>
            </a:r>
            <a:r>
              <a:rPr lang="en-IN" dirty="0"/>
              <a:t>"</a:t>
            </a:r>
            <a:r>
              <a:rPr lang="en-IN" b="1" dirty="0"/>
              <a:t>/&gt;</a:t>
            </a:r>
            <a:r>
              <a:rPr lang="en-IN" dirty="0"/>
              <a:t>  </a:t>
            </a:r>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2143016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WebView</a:t>
            </a:r>
            <a:endParaRPr lang="en-IN" dirty="0"/>
          </a:p>
        </p:txBody>
      </p:sp>
      <p:sp>
        <p:nvSpPr>
          <p:cNvPr id="14" name="Content Placeholder 13"/>
          <p:cNvSpPr>
            <a:spLocks noGrp="1"/>
          </p:cNvSpPr>
          <p:nvPr>
            <p:ph idx="1"/>
          </p:nvPr>
        </p:nvSpPr>
        <p:spPr>
          <a:xfrm>
            <a:off x="1522413" y="1981200"/>
            <a:ext cx="9829799" cy="4760168"/>
          </a:xfrm>
        </p:spPr>
        <p:txBody>
          <a:bodyPr>
            <a:normAutofit/>
          </a:bodyPr>
          <a:lstStyle/>
          <a:p>
            <a:pPr marL="0" lvl="0" indent="0" eaLnBrk="0" fontAlgn="base" hangingPunct="0">
              <a:lnSpc>
                <a:spcPct val="100000"/>
              </a:lnSpc>
              <a:spcBef>
                <a:spcPct val="0"/>
              </a:spcBef>
              <a:spcAft>
                <a:spcPct val="0"/>
              </a:spcAft>
              <a:buClrTx/>
              <a:buSzTx/>
              <a:buNone/>
            </a:pPr>
            <a:r>
              <a:rPr lang="en-GB" dirty="0" err="1"/>
              <a:t>val</a:t>
            </a:r>
            <a:r>
              <a:rPr lang="en-GB" dirty="0"/>
              <a:t> </a:t>
            </a:r>
            <a:r>
              <a:rPr lang="en-GB" dirty="0" err="1"/>
              <a:t>webView</a:t>
            </a:r>
            <a:r>
              <a:rPr lang="en-GB" dirty="0"/>
              <a:t>: </a:t>
            </a:r>
            <a:r>
              <a:rPr lang="en-GB" dirty="0" err="1"/>
              <a:t>WebView</a:t>
            </a:r>
            <a:r>
              <a:rPr lang="en-GB" dirty="0"/>
              <a:t> = </a:t>
            </a:r>
            <a:r>
              <a:rPr lang="en-GB" dirty="0" err="1"/>
              <a:t>findViewById</a:t>
            </a:r>
            <a:r>
              <a:rPr lang="en-GB" dirty="0"/>
              <a:t>(</a:t>
            </a:r>
            <a:r>
              <a:rPr lang="en-GB" dirty="0" err="1"/>
              <a:t>R.id.myWebView</a:t>
            </a:r>
            <a:r>
              <a:rPr lang="en-GB" dirty="0"/>
              <a:t>);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indent="0" eaLnBrk="0" fontAlgn="base" hangingPunct="0">
              <a:lnSpc>
                <a:spcPct val="100000"/>
              </a:lnSpc>
              <a:spcBef>
                <a:spcPct val="0"/>
              </a:spcBef>
              <a:spcAft>
                <a:spcPct val="0"/>
              </a:spcAft>
              <a:buClrTx/>
              <a:buSzTx/>
              <a:buNone/>
            </a:pPr>
            <a:r>
              <a:rPr lang="en-IN" dirty="0" err="1"/>
              <a:t>webView.loadUrl</a:t>
            </a:r>
            <a:r>
              <a:rPr lang="en-IN" dirty="0"/>
              <a:t>("https://www.google.com");</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IN" dirty="0" err="1"/>
              <a:t>webView.webViewClient</a:t>
            </a:r>
            <a:r>
              <a:rPr lang="en-IN" dirty="0"/>
              <a:t> = object : </a:t>
            </a:r>
            <a:r>
              <a:rPr lang="en-IN" dirty="0" err="1"/>
              <a:t>WebViewClient</a:t>
            </a:r>
            <a:r>
              <a:rPr lang="en-IN" dirty="0"/>
              <a:t>() {</a:t>
            </a:r>
          </a:p>
          <a:p>
            <a:pPr marL="0" lvl="0" indent="0" eaLnBrk="0" fontAlgn="base" hangingPunct="0">
              <a:lnSpc>
                <a:spcPct val="100000"/>
              </a:lnSpc>
              <a:spcBef>
                <a:spcPct val="0"/>
              </a:spcBef>
              <a:spcAft>
                <a:spcPct val="0"/>
              </a:spcAft>
              <a:buClrTx/>
              <a:buSzTx/>
              <a:buNone/>
            </a:pPr>
            <a:r>
              <a:rPr lang="en-IN" dirty="0"/>
              <a:t>            override fun </a:t>
            </a:r>
            <a:r>
              <a:rPr lang="en-IN" dirty="0" err="1"/>
              <a:t>shouldInterceptRequest</a:t>
            </a:r>
            <a:r>
              <a:rPr lang="en-IN" dirty="0"/>
              <a:t>(</a:t>
            </a:r>
          </a:p>
          <a:p>
            <a:pPr marL="0" lvl="0" indent="0" eaLnBrk="0" fontAlgn="base" hangingPunct="0">
              <a:lnSpc>
                <a:spcPct val="100000"/>
              </a:lnSpc>
              <a:spcBef>
                <a:spcPct val="0"/>
              </a:spcBef>
              <a:spcAft>
                <a:spcPct val="0"/>
              </a:spcAft>
              <a:buClrTx/>
              <a:buSzTx/>
              <a:buNone/>
            </a:pPr>
            <a:r>
              <a:rPr lang="en-IN" dirty="0"/>
              <a:t>                view: </a:t>
            </a:r>
            <a:r>
              <a:rPr lang="en-IN" dirty="0" err="1"/>
              <a:t>WebView</a:t>
            </a:r>
            <a:r>
              <a:rPr lang="en-IN" dirty="0"/>
              <a:t>,</a:t>
            </a:r>
          </a:p>
          <a:p>
            <a:pPr marL="0" lvl="0" indent="0" eaLnBrk="0" fontAlgn="base" hangingPunct="0">
              <a:lnSpc>
                <a:spcPct val="100000"/>
              </a:lnSpc>
              <a:spcBef>
                <a:spcPct val="0"/>
              </a:spcBef>
              <a:spcAft>
                <a:spcPct val="0"/>
              </a:spcAft>
              <a:buClrTx/>
              <a:buSzTx/>
              <a:buNone/>
            </a:pPr>
            <a:r>
              <a:rPr lang="en-IN" dirty="0"/>
              <a:t>                request: </a:t>
            </a:r>
            <a:r>
              <a:rPr lang="en-IN" dirty="0" err="1"/>
              <a:t>WebResourceRequest</a:t>
            </a:r>
            <a:endParaRPr lang="en-IN" dirty="0"/>
          </a:p>
          <a:p>
            <a:pPr marL="0" lvl="0" indent="0" eaLnBrk="0" fontAlgn="base" hangingPunct="0">
              <a:lnSpc>
                <a:spcPct val="100000"/>
              </a:lnSpc>
              <a:spcBef>
                <a:spcPct val="0"/>
              </a:spcBef>
              <a:spcAft>
                <a:spcPct val="0"/>
              </a:spcAft>
              <a:buClrTx/>
              <a:buSzTx/>
              <a:buNone/>
            </a:pPr>
            <a:r>
              <a:rPr lang="en-IN" dirty="0"/>
              <a:t>            ): </a:t>
            </a:r>
            <a:r>
              <a:rPr lang="en-IN" dirty="0" err="1"/>
              <a:t>WebResourceResponse</a:t>
            </a:r>
            <a:r>
              <a:rPr lang="en-IN" dirty="0"/>
              <a:t>? {</a:t>
            </a:r>
          </a:p>
          <a:p>
            <a:pPr marL="0" lvl="0" indent="0" eaLnBrk="0" fontAlgn="base" hangingPunct="0">
              <a:lnSpc>
                <a:spcPct val="100000"/>
              </a:lnSpc>
              <a:spcBef>
                <a:spcPct val="0"/>
              </a:spcBef>
              <a:spcAft>
                <a:spcPct val="0"/>
              </a:spcAft>
              <a:buClrTx/>
              <a:buSzTx/>
              <a:buNone/>
            </a:pPr>
            <a:r>
              <a:rPr lang="en-IN" dirty="0"/>
              <a:t>                return </a:t>
            </a:r>
            <a:r>
              <a:rPr lang="en-IN" dirty="0" err="1"/>
              <a:t>assetLoader.shouldInterceptRequest</a:t>
            </a:r>
            <a:r>
              <a:rPr lang="en-IN" dirty="0"/>
              <a:t>(request.url);</a:t>
            </a:r>
          </a:p>
          <a:p>
            <a:pPr marL="0" lvl="0" indent="0" eaLnBrk="0" fontAlgn="base" hangingPunct="0">
              <a:lnSpc>
                <a:spcPct val="100000"/>
              </a:lnSpc>
              <a:spcBef>
                <a:spcPct val="0"/>
              </a:spcBef>
              <a:spcAft>
                <a:spcPct val="0"/>
              </a:spcAft>
              <a:buClrTx/>
              <a:buSzTx/>
              <a:buNone/>
            </a:pPr>
            <a:r>
              <a:rPr lang="en-IN" dirty="0"/>
              <a:t>            }</a:t>
            </a:r>
          </a:p>
          <a:p>
            <a:pPr marL="0" lvl="0" indent="0" eaLnBrk="0" fontAlgn="base" hangingPunct="0">
              <a:lnSpc>
                <a:spcPct val="100000"/>
              </a:lnSpc>
              <a:spcBef>
                <a:spcPct val="0"/>
              </a:spcBef>
              <a:spcAft>
                <a:spcPct val="0"/>
              </a:spcAft>
              <a:buClrTx/>
              <a:buSzTx/>
              <a:buNone/>
            </a:pPr>
            <a:r>
              <a:rPr lang="en-IN" dirty="0"/>
              <a:t>        </a:t>
            </a:r>
            <a:r>
              <a:rPr lang="en-IN" dirty="0" smtClean="0"/>
              <a:t>}</a:t>
            </a:r>
          </a:p>
        </p:txBody>
      </p:sp>
      <p:sp>
        <p:nvSpPr>
          <p:cNvPr id="2" name="Rectangle 2"/>
          <p:cNvSpPr>
            <a:spLocks noChangeArrowheads="1"/>
          </p:cNvSpPr>
          <p:nvPr/>
        </p:nvSpPr>
        <p:spPr bwMode="auto">
          <a:xfrm>
            <a:off x="0" y="9975"/>
            <a:ext cx="65" cy="437249"/>
          </a:xfrm>
          <a:prstGeom prst="rect">
            <a:avLst/>
          </a:prstGeom>
          <a:solidFill>
            <a:srgbClr val="2728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4281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Toast</a:t>
            </a:r>
          </a:p>
        </p:txBody>
      </p:sp>
      <p:sp>
        <p:nvSpPr>
          <p:cNvPr id="14" name="Content Placeholder 13"/>
          <p:cNvSpPr>
            <a:spLocks noGrp="1"/>
          </p:cNvSpPr>
          <p:nvPr>
            <p:ph idx="1"/>
          </p:nvPr>
        </p:nvSpPr>
        <p:spPr>
          <a:xfrm>
            <a:off x="1522413" y="1981200"/>
            <a:ext cx="9829799" cy="4760168"/>
          </a:xfrm>
        </p:spPr>
        <p:txBody>
          <a:bodyPr>
            <a:normAutofit fontScale="85000" lnSpcReduction="20000"/>
          </a:bodyPr>
          <a:lstStyle/>
          <a:p>
            <a:pPr marL="0" lvl="0" indent="0" eaLnBrk="0" fontAlgn="base" hangingPunct="0">
              <a:lnSpc>
                <a:spcPct val="100000"/>
              </a:lnSpc>
              <a:spcBef>
                <a:spcPct val="0"/>
              </a:spcBef>
              <a:spcAft>
                <a:spcPct val="0"/>
              </a:spcAft>
              <a:buClrTx/>
              <a:buSzTx/>
              <a:buNone/>
            </a:pPr>
            <a:r>
              <a:rPr lang="en-GB" dirty="0"/>
              <a:t>Android Toast is used to display a sort time notification to the user without affecting the user interaction with UI.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smtClean="0"/>
              <a:t>The </a:t>
            </a:r>
            <a:r>
              <a:rPr lang="en-GB" dirty="0"/>
              <a:t>message displayed using Toast class displays quickly, and it disappears after some time.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smtClean="0"/>
              <a:t>The </a:t>
            </a:r>
            <a:r>
              <a:rPr lang="en-GB" dirty="0"/>
              <a:t>message in the Toast can be of type text, image or both</a:t>
            </a:r>
            <a:r>
              <a:rPr lang="en-GB" dirty="0" smtClean="0"/>
              <a:t>.</a:t>
            </a:r>
          </a:p>
          <a:p>
            <a:pPr marL="0" lvl="0" indent="0" eaLnBrk="0" fontAlgn="base" hangingPunct="0">
              <a:lnSpc>
                <a:spcPct val="100000"/>
              </a:lnSpc>
              <a:spcBef>
                <a:spcPct val="0"/>
              </a:spcBef>
              <a:spcAft>
                <a:spcPct val="0"/>
              </a:spcAft>
              <a:buClrTx/>
              <a:buSzTx/>
              <a:buNone/>
            </a:pPr>
            <a:endParaRPr lang="en-GB" dirty="0"/>
          </a:p>
          <a:p>
            <a:r>
              <a:rPr lang="en-GB" dirty="0"/>
              <a:t>The </a:t>
            </a:r>
            <a:r>
              <a:rPr lang="en-GB" b="1" dirty="0" err="1" smtClean="0"/>
              <a:t>applicationContext</a:t>
            </a:r>
            <a:r>
              <a:rPr lang="en-GB" dirty="0"/>
              <a:t> returns the instance of Context class.</a:t>
            </a:r>
          </a:p>
          <a:p>
            <a:r>
              <a:rPr lang="en-GB" dirty="0"/>
              <a:t>The message is of String type as </a:t>
            </a:r>
            <a:r>
              <a:rPr lang="en-GB" b="1" dirty="0"/>
              <a:t>("this is toast message")</a:t>
            </a:r>
            <a:r>
              <a:rPr lang="en-GB" dirty="0"/>
              <a:t>.</a:t>
            </a:r>
          </a:p>
          <a:p>
            <a:r>
              <a:rPr lang="en-GB" dirty="0"/>
              <a:t>The </a:t>
            </a:r>
            <a:r>
              <a:rPr lang="en-GB" b="1" dirty="0" err="1"/>
              <a:t>Toast.LENGTH_SHORT</a:t>
            </a:r>
            <a:r>
              <a:rPr lang="en-GB" dirty="0"/>
              <a:t> and </a:t>
            </a:r>
            <a:r>
              <a:rPr lang="en-GB" b="1" dirty="0" err="1"/>
              <a:t>Toast.LENGTH_LONG</a:t>
            </a:r>
            <a:r>
              <a:rPr lang="en-GB" dirty="0"/>
              <a:t> are the constant defines the time duration for message display.</a:t>
            </a:r>
          </a:p>
          <a:p>
            <a:r>
              <a:rPr lang="en-GB" dirty="0"/>
              <a:t>The </a:t>
            </a:r>
            <a:r>
              <a:rPr lang="en-GB" b="1" dirty="0"/>
              <a:t>show()</a:t>
            </a:r>
            <a:r>
              <a:rPr lang="en-GB" dirty="0"/>
              <a:t> method of Toast class used to display the toast message.</a:t>
            </a:r>
          </a:p>
          <a:p>
            <a:r>
              <a:rPr lang="en-GB" dirty="0"/>
              <a:t>The </a:t>
            </a:r>
            <a:r>
              <a:rPr lang="en-GB" b="1" dirty="0" err="1"/>
              <a:t>setGravity</a:t>
            </a:r>
            <a:r>
              <a:rPr lang="en-GB" b="1" dirty="0"/>
              <a:t>()</a:t>
            </a:r>
            <a:r>
              <a:rPr lang="en-GB" dirty="0"/>
              <a:t> method of Toast used to customize the position of toast message.</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26216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Toast</a:t>
            </a:r>
          </a:p>
        </p:txBody>
      </p:sp>
      <p:sp>
        <p:nvSpPr>
          <p:cNvPr id="14" name="Content Placeholder 13"/>
          <p:cNvSpPr>
            <a:spLocks noGrp="1"/>
          </p:cNvSpPr>
          <p:nvPr>
            <p:ph idx="1"/>
          </p:nvPr>
        </p:nvSpPr>
        <p:spPr>
          <a:xfrm>
            <a:off x="1522413" y="1981200"/>
            <a:ext cx="9829799" cy="4760168"/>
          </a:xfrm>
        </p:spPr>
        <p:txBody>
          <a:bodyPr>
            <a:normAutofit/>
          </a:bodyPr>
          <a:lstStyle/>
          <a:p>
            <a:pPr marL="0" indent="0">
              <a:buNone/>
            </a:pPr>
            <a:r>
              <a:rPr lang="en-IN" dirty="0"/>
              <a:t> </a:t>
            </a:r>
            <a:r>
              <a:rPr lang="en-IN" dirty="0" err="1"/>
              <a:t>Toast.makeText</a:t>
            </a:r>
            <a:r>
              <a:rPr lang="en-IN" dirty="0"/>
              <a:t>(</a:t>
            </a:r>
            <a:r>
              <a:rPr lang="en-IN" dirty="0" err="1"/>
              <a:t>applicationContext</a:t>
            </a:r>
            <a:r>
              <a:rPr lang="en-IN" dirty="0"/>
              <a:t>,"this is toast message",</a:t>
            </a:r>
            <a:r>
              <a:rPr lang="en-IN" dirty="0" err="1"/>
              <a:t>Toast.LENGTH_SHORT</a:t>
            </a:r>
            <a:r>
              <a:rPr lang="en-IN" dirty="0"/>
              <a:t>).show()  </a:t>
            </a:r>
          </a:p>
          <a:p>
            <a:pPr marL="0" indent="0">
              <a:buNone/>
            </a:pPr>
            <a:r>
              <a:rPr lang="en-IN" dirty="0" err="1" smtClean="0"/>
              <a:t>val</a:t>
            </a:r>
            <a:r>
              <a:rPr lang="en-IN" dirty="0"/>
              <a:t> toast = </a:t>
            </a:r>
            <a:r>
              <a:rPr lang="en-IN" dirty="0" err="1"/>
              <a:t>Toast.makeText</a:t>
            </a:r>
            <a:r>
              <a:rPr lang="en-IN" dirty="0"/>
              <a:t>(</a:t>
            </a:r>
            <a:r>
              <a:rPr lang="en-IN" dirty="0" err="1"/>
              <a:t>applicationContext</a:t>
            </a:r>
            <a:r>
              <a:rPr lang="en-IN" dirty="0"/>
              <a:t>, "Hello </a:t>
            </a:r>
            <a:r>
              <a:rPr lang="en-IN" dirty="0" err="1" smtClean="0"/>
              <a:t>Cocsit</a:t>
            </a:r>
            <a:r>
              <a:rPr lang="en-IN" dirty="0" smtClean="0"/>
              <a:t>",</a:t>
            </a:r>
            <a:r>
              <a:rPr lang="en-IN" dirty="0"/>
              <a:t> </a:t>
            </a:r>
            <a:r>
              <a:rPr lang="en-IN" dirty="0" err="1"/>
              <a:t>Toast.LENGTH_SHORT</a:t>
            </a:r>
            <a:r>
              <a:rPr lang="en-IN" dirty="0"/>
              <a:t>)  </a:t>
            </a:r>
          </a:p>
          <a:p>
            <a:pPr marL="0" indent="0">
              <a:buNone/>
            </a:pPr>
            <a:r>
              <a:rPr lang="en-IN" dirty="0" err="1" smtClean="0"/>
              <a:t>toast.show</a:t>
            </a:r>
            <a:r>
              <a:rPr lang="en-IN" dirty="0"/>
              <a:t>()  </a:t>
            </a:r>
          </a:p>
          <a:p>
            <a:pPr marL="0" indent="0">
              <a:buNone/>
            </a:pPr>
            <a:r>
              <a:rPr lang="en-IN" dirty="0" err="1" smtClean="0"/>
              <a:t>val</a:t>
            </a:r>
            <a:r>
              <a:rPr lang="en-IN" dirty="0"/>
              <a:t> </a:t>
            </a:r>
            <a:r>
              <a:rPr lang="en-IN" dirty="0" err="1"/>
              <a:t>myToast</a:t>
            </a:r>
            <a:r>
              <a:rPr lang="en-IN" dirty="0"/>
              <a:t> = </a:t>
            </a:r>
            <a:r>
              <a:rPr lang="en-IN" dirty="0" err="1"/>
              <a:t>Toast.makeText</a:t>
            </a:r>
            <a:r>
              <a:rPr lang="en-IN" dirty="0"/>
              <a:t>(</a:t>
            </a:r>
            <a:r>
              <a:rPr lang="en-IN" dirty="0" err="1"/>
              <a:t>applicationContext</a:t>
            </a:r>
            <a:r>
              <a:rPr lang="en-IN" dirty="0"/>
              <a:t>,"toast message with gravity",</a:t>
            </a:r>
            <a:r>
              <a:rPr lang="en-IN" dirty="0" err="1"/>
              <a:t>Toast.LENGTH_SHORT</a:t>
            </a:r>
            <a:r>
              <a:rPr lang="en-IN" dirty="0"/>
              <a:t>)  </a:t>
            </a:r>
          </a:p>
          <a:p>
            <a:pPr marL="0" indent="0">
              <a:buNone/>
            </a:pPr>
            <a:r>
              <a:rPr lang="en-IN" dirty="0" err="1" smtClean="0"/>
              <a:t>myToast.setGravity</a:t>
            </a:r>
            <a:r>
              <a:rPr lang="en-IN" dirty="0" smtClean="0"/>
              <a:t>(Gravity.LEFT,200,200</a:t>
            </a:r>
            <a:r>
              <a:rPr lang="en-IN" dirty="0"/>
              <a:t>)  </a:t>
            </a:r>
          </a:p>
          <a:p>
            <a:pPr marL="0" indent="0">
              <a:buNone/>
            </a:pPr>
            <a:r>
              <a:rPr lang="en-IN" dirty="0" err="1" smtClean="0"/>
              <a:t>myToast.show</a:t>
            </a:r>
            <a:r>
              <a:rPr lang="en-IN" dirty="0"/>
              <a:t>()  </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955347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ScollView</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GB" dirty="0" err="1"/>
              <a:t>ScrollView</a:t>
            </a:r>
            <a:r>
              <a:rPr lang="en-GB" dirty="0"/>
              <a:t> incorporates multiple views within itself and allows them to be scrolled</a:t>
            </a:r>
            <a:r>
              <a:rPr lang="en-GB" dirty="0" smtClean="0"/>
              <a: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a:t>We never use a Scroll View with a </a:t>
            </a:r>
            <a:r>
              <a:rPr lang="en-GB" dirty="0" err="1" smtClean="0"/>
              <a:t>ListView</a:t>
            </a:r>
            <a:r>
              <a:rPr lang="en-GB" dirty="0"/>
              <a:t> because List View is default </a:t>
            </a:r>
            <a:r>
              <a:rPr lang="en-GB" dirty="0" smtClean="0"/>
              <a:t>scrollable</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a:t>default </a:t>
            </a:r>
            <a:r>
              <a:rPr lang="en-GB" dirty="0" err="1"/>
              <a:t>ScrollView</a:t>
            </a:r>
            <a:r>
              <a:rPr lang="en-GB" dirty="0"/>
              <a:t> is used to scroll the items in vertical direction and if you want to scroll the items horizontally then you need to implement horizontal </a:t>
            </a:r>
            <a:r>
              <a:rPr lang="en-GB" dirty="0" err="1"/>
              <a:t>ScrollView</a:t>
            </a:r>
            <a:r>
              <a:rPr lang="en-GB" dirty="0" smtClean="0"/>
              <a:t>.</a:t>
            </a:r>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a:t>&lt;</a:t>
            </a:r>
            <a:r>
              <a:rPr lang="en-GB" dirty="0" err="1"/>
              <a:t>ScrollView</a:t>
            </a:r>
            <a:endParaRPr lang="en-GB" dirty="0"/>
          </a:p>
          <a:p>
            <a:pPr marL="0" lvl="0" indent="0" eaLnBrk="0" fontAlgn="base" hangingPunct="0">
              <a:lnSpc>
                <a:spcPct val="100000"/>
              </a:lnSpc>
              <a:spcBef>
                <a:spcPct val="0"/>
              </a:spcBef>
              <a:spcAft>
                <a:spcPct val="0"/>
              </a:spcAft>
              <a:buClrTx/>
              <a:buSzTx/>
              <a:buNone/>
            </a:pPr>
            <a:r>
              <a:rPr lang="en-GB" dirty="0" err="1"/>
              <a:t>android:id</a:t>
            </a:r>
            <a:r>
              <a:rPr lang="en-GB" dirty="0"/>
              <a:t>="@+id/</a:t>
            </a:r>
            <a:r>
              <a:rPr lang="en-GB" dirty="0" err="1"/>
              <a:t>scrollView</a:t>
            </a:r>
            <a:r>
              <a:rPr lang="en-GB" dirty="0"/>
              <a:t>"</a:t>
            </a:r>
          </a:p>
          <a:p>
            <a:pPr marL="0" lvl="0" indent="0" eaLnBrk="0" fontAlgn="base" hangingPunct="0">
              <a:lnSpc>
                <a:spcPct val="100000"/>
              </a:lnSpc>
              <a:spcBef>
                <a:spcPct val="0"/>
              </a:spcBef>
              <a:spcAft>
                <a:spcPct val="0"/>
              </a:spcAft>
              <a:buClrTx/>
              <a:buSzTx/>
              <a:buNone/>
            </a:pPr>
            <a:r>
              <a:rPr lang="en-GB" dirty="0" err="1"/>
              <a:t>android:layout_width</a:t>
            </a:r>
            <a:r>
              <a:rPr lang="en-GB" dirty="0"/>
              <a:t>="</a:t>
            </a:r>
            <a:r>
              <a:rPr lang="en-GB" dirty="0" err="1"/>
              <a:t>fill_parent</a:t>
            </a:r>
            <a:r>
              <a:rPr lang="en-GB" dirty="0"/>
              <a:t>"</a:t>
            </a:r>
          </a:p>
          <a:p>
            <a:pPr marL="0" lvl="0" indent="0" eaLnBrk="0" fontAlgn="base" hangingPunct="0">
              <a:lnSpc>
                <a:spcPct val="100000"/>
              </a:lnSpc>
              <a:spcBef>
                <a:spcPct val="0"/>
              </a:spcBef>
              <a:spcAft>
                <a:spcPct val="0"/>
              </a:spcAft>
              <a:buClrTx/>
              <a:buSzTx/>
              <a:buNone/>
            </a:pPr>
            <a:r>
              <a:rPr lang="en-GB" dirty="0" err="1"/>
              <a:t>android:layout_height</a:t>
            </a:r>
            <a:r>
              <a:rPr lang="en-GB" dirty="0"/>
              <a:t>="</a:t>
            </a:r>
            <a:r>
              <a:rPr lang="en-GB" dirty="0" err="1"/>
              <a:t>fill_parent</a:t>
            </a:r>
            <a:r>
              <a:rPr lang="en-GB" dirty="0"/>
              <a:t>"&gt;</a:t>
            </a:r>
          </a:p>
          <a:p>
            <a:pPr marL="0" lvl="0" indent="0" eaLnBrk="0" fontAlgn="base" hangingPunct="0">
              <a:lnSpc>
                <a:spcPct val="100000"/>
              </a:lnSpc>
              <a:spcBef>
                <a:spcPct val="0"/>
              </a:spcBef>
              <a:spcAft>
                <a:spcPct val="0"/>
              </a:spcAft>
              <a:buClrTx/>
              <a:buSzTx/>
              <a:buNone/>
            </a:pPr>
            <a:r>
              <a:rPr lang="en-GB" dirty="0" smtClean="0"/>
              <a:t>&lt;!-- </a:t>
            </a:r>
            <a:r>
              <a:rPr lang="en-GB" dirty="0"/>
              <a:t>add child view’s here --&gt;</a:t>
            </a:r>
          </a:p>
          <a:p>
            <a:pPr marL="0" lvl="0" indent="0" eaLnBrk="0" fontAlgn="base" hangingPunct="0">
              <a:lnSpc>
                <a:spcPct val="100000"/>
              </a:lnSpc>
              <a:spcBef>
                <a:spcPct val="0"/>
              </a:spcBef>
              <a:spcAft>
                <a:spcPct val="0"/>
              </a:spcAft>
              <a:buClrTx/>
              <a:buSzTx/>
              <a:buNone/>
            </a:pPr>
            <a:r>
              <a:rPr lang="en-GB" dirty="0"/>
              <a:t> </a:t>
            </a:r>
          </a:p>
          <a:p>
            <a:pPr marL="0" lvl="0" indent="0" eaLnBrk="0" fontAlgn="base" hangingPunct="0">
              <a:lnSpc>
                <a:spcPct val="100000"/>
              </a:lnSpc>
              <a:spcBef>
                <a:spcPct val="0"/>
              </a:spcBef>
              <a:spcAft>
                <a:spcPct val="0"/>
              </a:spcAft>
              <a:buClrTx/>
              <a:buSzTx/>
              <a:buNone/>
            </a:pPr>
            <a:r>
              <a:rPr lang="en-GB" dirty="0"/>
              <a:t>&lt;/</a:t>
            </a:r>
            <a:r>
              <a:rPr lang="en-GB" dirty="0" err="1"/>
              <a:t>ScrollView</a:t>
            </a:r>
            <a:r>
              <a:rPr lang="en-GB" dirty="0"/>
              <a:t>&gt;</a:t>
            </a: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28819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b="1" dirty="0"/>
              <a:t>Horizontal </a:t>
            </a:r>
            <a:r>
              <a:rPr lang="en-IN" b="1" dirty="0" err="1"/>
              <a:t>ScrollView</a:t>
            </a:r>
            <a:r>
              <a:rPr lang="en-IN" b="1" dirty="0" smtClean="0"/>
              <a:t>:</a:t>
            </a:r>
            <a:endParaRPr lang="en-IN" dirty="0"/>
          </a:p>
        </p:txBody>
      </p:sp>
      <p:sp>
        <p:nvSpPr>
          <p:cNvPr id="14" name="Content Placeholder 13"/>
          <p:cNvSpPr>
            <a:spLocks noGrp="1"/>
          </p:cNvSpPr>
          <p:nvPr>
            <p:ph idx="1"/>
          </p:nvPr>
        </p:nvSpPr>
        <p:spPr>
          <a:xfrm>
            <a:off x="1522413" y="1981200"/>
            <a:ext cx="9829799" cy="4760168"/>
          </a:xfrm>
        </p:spPr>
        <p:txBody>
          <a:bodyPr>
            <a:normAutofit fontScale="92500"/>
          </a:bodyPr>
          <a:lstStyle/>
          <a:p>
            <a:pPr marL="0" lvl="0" indent="0" eaLnBrk="0" fontAlgn="base" hangingPunct="0">
              <a:lnSpc>
                <a:spcPct val="100000"/>
              </a:lnSpc>
              <a:spcBef>
                <a:spcPct val="0"/>
              </a:spcBef>
              <a:spcAft>
                <a:spcPct val="0"/>
              </a:spcAft>
              <a:buClrTx/>
              <a:buSzTx/>
              <a:buNone/>
            </a:pPr>
            <a:r>
              <a:rPr lang="en-GB" dirty="0"/>
              <a:t>You can scroll the elements or views in both vertical and horizontal directions</a:t>
            </a:r>
            <a:r>
              <a:rPr lang="en-GB" dirty="0" smtClean="0"/>
              <a:t>.</a:t>
            </a:r>
          </a:p>
          <a:p>
            <a:pPr marL="0" lvl="0" indent="0" eaLnBrk="0" fontAlgn="base" hangingPunct="0">
              <a:lnSpc>
                <a:spcPct val="100000"/>
              </a:lnSpc>
              <a:spcBef>
                <a:spcPct val="0"/>
              </a:spcBef>
              <a:spcAft>
                <a:spcPct val="0"/>
              </a:spcAft>
              <a:buClrTx/>
              <a:buSzTx/>
              <a:buNone/>
            </a:pPr>
            <a:r>
              <a:rPr lang="en-GB" dirty="0"/>
              <a:t>&lt;</a:t>
            </a:r>
            <a:r>
              <a:rPr lang="en-GB" dirty="0" err="1"/>
              <a:t>HorizontalScrollView</a:t>
            </a:r>
            <a:endParaRPr lang="en-GB" dirty="0"/>
          </a:p>
          <a:p>
            <a:pPr marL="0" lvl="0" indent="0" eaLnBrk="0" fontAlgn="base" hangingPunct="0">
              <a:lnSpc>
                <a:spcPct val="100000"/>
              </a:lnSpc>
              <a:spcBef>
                <a:spcPct val="0"/>
              </a:spcBef>
              <a:spcAft>
                <a:spcPct val="0"/>
              </a:spcAft>
              <a:buClrTx/>
              <a:buSzTx/>
              <a:buNone/>
            </a:pPr>
            <a:r>
              <a:rPr lang="en-GB" dirty="0" err="1"/>
              <a:t>android:id</a:t>
            </a:r>
            <a:r>
              <a:rPr lang="en-GB" dirty="0"/>
              <a:t>="@+id/</a:t>
            </a:r>
            <a:r>
              <a:rPr lang="en-GB" dirty="0" err="1"/>
              <a:t>horizontalscrollView</a:t>
            </a:r>
            <a:r>
              <a:rPr lang="en-GB" dirty="0"/>
              <a:t>"</a:t>
            </a:r>
          </a:p>
          <a:p>
            <a:pPr marL="0" lvl="0" indent="0" eaLnBrk="0" fontAlgn="base" hangingPunct="0">
              <a:lnSpc>
                <a:spcPct val="100000"/>
              </a:lnSpc>
              <a:spcBef>
                <a:spcPct val="0"/>
              </a:spcBef>
              <a:spcAft>
                <a:spcPct val="0"/>
              </a:spcAft>
              <a:buClrTx/>
              <a:buSzTx/>
              <a:buNone/>
            </a:pPr>
            <a:r>
              <a:rPr lang="en-GB" dirty="0" err="1"/>
              <a:t>android:layout_width</a:t>
            </a:r>
            <a:r>
              <a:rPr lang="en-GB" dirty="0"/>
              <a:t>="</a:t>
            </a:r>
            <a:r>
              <a:rPr lang="en-GB" dirty="0" err="1"/>
              <a:t>fill_parent</a:t>
            </a:r>
            <a:r>
              <a:rPr lang="en-GB" dirty="0"/>
              <a:t>"</a:t>
            </a:r>
          </a:p>
          <a:p>
            <a:pPr marL="0" lvl="0" indent="0" eaLnBrk="0" fontAlgn="base" hangingPunct="0">
              <a:lnSpc>
                <a:spcPct val="100000"/>
              </a:lnSpc>
              <a:spcBef>
                <a:spcPct val="0"/>
              </a:spcBef>
              <a:spcAft>
                <a:spcPct val="0"/>
              </a:spcAft>
              <a:buClrTx/>
              <a:buSzTx/>
              <a:buNone/>
            </a:pPr>
            <a:r>
              <a:rPr lang="en-GB" dirty="0" err="1"/>
              <a:t>android:layout_height</a:t>
            </a:r>
            <a:r>
              <a:rPr lang="en-GB" dirty="0"/>
              <a:t>="</a:t>
            </a:r>
            <a:r>
              <a:rPr lang="en-GB" dirty="0" err="1"/>
              <a:t>fill_parent</a:t>
            </a:r>
            <a:r>
              <a:rPr lang="en-GB" dirty="0" smtClean="0"/>
              <a:t>"&gt;</a:t>
            </a:r>
            <a:endParaRPr lang="en-GB" dirty="0"/>
          </a:p>
          <a:p>
            <a:pPr marL="0" lvl="0" indent="0" eaLnBrk="0" fontAlgn="base" hangingPunct="0">
              <a:lnSpc>
                <a:spcPct val="100000"/>
              </a:lnSpc>
              <a:spcBef>
                <a:spcPct val="0"/>
              </a:spcBef>
              <a:spcAft>
                <a:spcPct val="0"/>
              </a:spcAft>
              <a:buClrTx/>
              <a:buSzTx/>
              <a:buNone/>
            </a:pPr>
            <a:r>
              <a:rPr lang="en-GB" dirty="0"/>
              <a:t>&lt;-- add child view’s here </a:t>
            </a:r>
            <a:r>
              <a:rPr lang="en-GB" dirty="0" smtClean="0"/>
              <a:t>--&gt;</a:t>
            </a:r>
            <a:endParaRPr lang="en-GB" dirty="0"/>
          </a:p>
          <a:p>
            <a:pPr marL="0" lvl="0" indent="0" eaLnBrk="0" fontAlgn="base" hangingPunct="0">
              <a:lnSpc>
                <a:spcPct val="100000"/>
              </a:lnSpc>
              <a:spcBef>
                <a:spcPct val="0"/>
              </a:spcBef>
              <a:spcAft>
                <a:spcPct val="0"/>
              </a:spcAft>
              <a:buClrTx/>
              <a:buSzTx/>
              <a:buNone/>
            </a:pPr>
            <a:r>
              <a:rPr lang="en-GB" dirty="0"/>
              <a:t>&lt;/</a:t>
            </a:r>
            <a:r>
              <a:rPr lang="en-GB" dirty="0" err="1"/>
              <a:t>HorizontalScrollView</a:t>
            </a:r>
            <a:r>
              <a:rPr lang="en-GB" dirty="0"/>
              <a:t> &gt;</a:t>
            </a:r>
            <a:endParaRPr lang="en-IN" dirty="0"/>
          </a:p>
          <a:p>
            <a:r>
              <a:rPr lang="en-GB" b="1" dirty="0"/>
              <a:t>1. id: </a:t>
            </a:r>
            <a:r>
              <a:rPr lang="en-GB" dirty="0"/>
              <a:t>In android, id attribute is used to uniquely identify a </a:t>
            </a:r>
            <a:r>
              <a:rPr lang="en-GB" dirty="0" err="1"/>
              <a:t>ScrollView</a:t>
            </a:r>
            <a:r>
              <a:rPr lang="en-GB" dirty="0" smtClean="0"/>
              <a:t>.</a:t>
            </a:r>
          </a:p>
          <a:p>
            <a:r>
              <a:rPr lang="en-GB" b="1" dirty="0"/>
              <a:t>2. scrollbars: </a:t>
            </a:r>
            <a:r>
              <a:rPr lang="en-GB" dirty="0"/>
              <a:t>In android, scrollbars attribute is used to show the scrollbars in horizontal or vertical direction. The possible Value of scrollbars is vertical, horizontal or none. By default scrollbars is shown in vertical direction in </a:t>
            </a:r>
            <a:r>
              <a:rPr lang="en-GB" dirty="0" err="1"/>
              <a:t>scrollView</a:t>
            </a:r>
            <a:r>
              <a:rPr lang="en-GB" dirty="0"/>
              <a:t> and in horizontal direction in </a:t>
            </a:r>
            <a:r>
              <a:rPr lang="en-GB" dirty="0" err="1"/>
              <a:t>HorizontalScrollView</a:t>
            </a:r>
            <a:r>
              <a:rPr lang="en-GB" dirty="0"/>
              <a:t>.</a:t>
            </a:r>
            <a:endParaRPr lang="en-GB" dirty="0"/>
          </a:p>
        </p:txBody>
      </p:sp>
    </p:spTree>
    <p:extLst>
      <p:ext uri="{BB962C8B-B14F-4D97-AF65-F5344CB8AC3E}">
        <p14:creationId xmlns:p14="http://schemas.microsoft.com/office/powerpoint/2010/main" val="2518587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CardView</a:t>
            </a:r>
            <a:endParaRPr lang="en-IN" dirty="0"/>
          </a:p>
        </p:txBody>
      </p:sp>
      <p:sp>
        <p:nvSpPr>
          <p:cNvPr id="14" name="Content Placeholder 13"/>
          <p:cNvSpPr>
            <a:spLocks noGrp="1"/>
          </p:cNvSpPr>
          <p:nvPr>
            <p:ph idx="1"/>
          </p:nvPr>
        </p:nvSpPr>
        <p:spPr>
          <a:xfrm>
            <a:off x="1522413" y="1981200"/>
            <a:ext cx="9829799" cy="4760168"/>
          </a:xfrm>
        </p:spPr>
        <p:txBody>
          <a:bodyPr>
            <a:normAutofit lnSpcReduction="10000"/>
          </a:bodyPr>
          <a:lstStyle/>
          <a:p>
            <a:pPr lvl="0" eaLnBrk="0" fontAlgn="base" hangingPunct="0">
              <a:lnSpc>
                <a:spcPct val="100000"/>
              </a:lnSpc>
              <a:spcBef>
                <a:spcPct val="0"/>
              </a:spcBef>
              <a:spcAft>
                <a:spcPct val="0"/>
              </a:spcAft>
              <a:buClrTx/>
              <a:buSzTx/>
            </a:pPr>
            <a:r>
              <a:rPr lang="en-GB" b="1" dirty="0" err="1"/>
              <a:t>CardView</a:t>
            </a:r>
            <a:r>
              <a:rPr lang="en-GB" dirty="0"/>
              <a:t> is a new widget in Android that can be used to display any sort of data by providing a rounded corner layout along with a specific elevation. </a:t>
            </a:r>
            <a:endParaRPr lang="en-GB" dirty="0" smtClean="0"/>
          </a:p>
          <a:p>
            <a:pPr lvl="0" eaLnBrk="0" fontAlgn="base" hangingPunct="0">
              <a:lnSpc>
                <a:spcPct val="100000"/>
              </a:lnSpc>
              <a:spcBef>
                <a:spcPct val="0"/>
              </a:spcBef>
              <a:spcAft>
                <a:spcPct val="0"/>
              </a:spcAft>
              <a:buClrTx/>
              <a:buSzTx/>
            </a:pPr>
            <a:endParaRPr lang="en-GB" dirty="0" smtClean="0"/>
          </a:p>
          <a:p>
            <a:pPr lvl="0" eaLnBrk="0" fontAlgn="base" hangingPunct="0">
              <a:lnSpc>
                <a:spcPct val="100000"/>
              </a:lnSpc>
              <a:spcBef>
                <a:spcPct val="0"/>
              </a:spcBef>
              <a:spcAft>
                <a:spcPct val="0"/>
              </a:spcAft>
              <a:buClrTx/>
              <a:buSzTx/>
            </a:pPr>
            <a:r>
              <a:rPr lang="en-GB" dirty="0" err="1" smtClean="0"/>
              <a:t>CardView</a:t>
            </a:r>
            <a:r>
              <a:rPr lang="en-GB" dirty="0" smtClean="0"/>
              <a:t> </a:t>
            </a:r>
            <a:r>
              <a:rPr lang="en-GB" dirty="0"/>
              <a:t>is the view that can display views on top of each other. </a:t>
            </a:r>
            <a:endParaRPr lang="en-GB" dirty="0" smtClean="0"/>
          </a:p>
          <a:p>
            <a:pPr lvl="0" eaLnBrk="0" fontAlgn="base" hangingPunct="0">
              <a:lnSpc>
                <a:spcPct val="100000"/>
              </a:lnSpc>
              <a:spcBef>
                <a:spcPct val="0"/>
              </a:spcBef>
              <a:spcAft>
                <a:spcPct val="0"/>
              </a:spcAft>
              <a:buClrTx/>
              <a:buSzTx/>
            </a:pPr>
            <a:endParaRPr lang="en-GB" dirty="0" smtClean="0"/>
          </a:p>
          <a:p>
            <a:pPr lvl="0" eaLnBrk="0" fontAlgn="base" hangingPunct="0">
              <a:lnSpc>
                <a:spcPct val="100000"/>
              </a:lnSpc>
              <a:spcBef>
                <a:spcPct val="0"/>
              </a:spcBef>
              <a:spcAft>
                <a:spcPct val="0"/>
              </a:spcAft>
              <a:buClrTx/>
              <a:buSzTx/>
            </a:pPr>
            <a:r>
              <a:rPr lang="en-GB" dirty="0" smtClean="0"/>
              <a:t>The </a:t>
            </a:r>
            <a:r>
              <a:rPr lang="en-GB" dirty="0"/>
              <a:t>main usage of </a:t>
            </a:r>
            <a:r>
              <a:rPr lang="en-GB" dirty="0" err="1"/>
              <a:t>CardView</a:t>
            </a:r>
            <a:r>
              <a:rPr lang="en-GB" dirty="0"/>
              <a:t> is that it helps to give a rich feel and look to the UI design. </a:t>
            </a:r>
            <a:endParaRPr lang="en-GB" dirty="0" smtClean="0"/>
          </a:p>
          <a:p>
            <a:pPr lvl="0" eaLnBrk="0" fontAlgn="base" hangingPunct="0">
              <a:lnSpc>
                <a:spcPct val="100000"/>
              </a:lnSpc>
              <a:spcBef>
                <a:spcPct val="0"/>
              </a:spcBef>
              <a:spcAft>
                <a:spcPct val="0"/>
              </a:spcAft>
              <a:buClrTx/>
              <a:buSzTx/>
            </a:pPr>
            <a:endParaRPr lang="en-GB" dirty="0" smtClean="0"/>
          </a:p>
          <a:p>
            <a:pPr lvl="0" eaLnBrk="0" fontAlgn="base" hangingPunct="0">
              <a:lnSpc>
                <a:spcPct val="100000"/>
              </a:lnSpc>
              <a:spcBef>
                <a:spcPct val="0"/>
              </a:spcBef>
              <a:spcAft>
                <a:spcPct val="0"/>
              </a:spcAft>
              <a:buClrTx/>
              <a:buSzTx/>
            </a:pPr>
            <a:r>
              <a:rPr lang="en-GB" dirty="0" smtClean="0"/>
              <a:t>This </a:t>
            </a:r>
            <a:r>
              <a:rPr lang="en-GB" dirty="0"/>
              <a:t>widget can be easily seen in many different Android Apps. </a:t>
            </a:r>
            <a:endParaRPr lang="en-GB" dirty="0" smtClean="0"/>
          </a:p>
          <a:p>
            <a:pPr lvl="0" eaLnBrk="0" fontAlgn="base" hangingPunct="0">
              <a:lnSpc>
                <a:spcPct val="100000"/>
              </a:lnSpc>
              <a:spcBef>
                <a:spcPct val="0"/>
              </a:spcBef>
              <a:spcAft>
                <a:spcPct val="0"/>
              </a:spcAft>
              <a:buClrTx/>
              <a:buSzTx/>
            </a:pPr>
            <a:endParaRPr lang="en-GB" dirty="0" smtClean="0"/>
          </a:p>
          <a:p>
            <a:pPr lvl="0" eaLnBrk="0" fontAlgn="base" hangingPunct="0">
              <a:lnSpc>
                <a:spcPct val="100000"/>
              </a:lnSpc>
              <a:spcBef>
                <a:spcPct val="0"/>
              </a:spcBef>
              <a:spcAft>
                <a:spcPct val="0"/>
              </a:spcAft>
              <a:buClrTx/>
              <a:buSzTx/>
            </a:pPr>
            <a:r>
              <a:rPr lang="en-GB" dirty="0" err="1" smtClean="0"/>
              <a:t>CardView</a:t>
            </a:r>
            <a:r>
              <a:rPr lang="en-GB" dirty="0" smtClean="0"/>
              <a:t> </a:t>
            </a:r>
            <a:r>
              <a:rPr lang="en-GB" dirty="0"/>
              <a:t>can be used for creating items in </a:t>
            </a:r>
            <a:r>
              <a:rPr lang="en-GB" dirty="0" err="1"/>
              <a:t>listview</a:t>
            </a:r>
            <a:r>
              <a:rPr lang="en-GB" dirty="0"/>
              <a:t> or inside Recycler View. </a:t>
            </a: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8593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CardView</a:t>
            </a:r>
            <a:endParaRPr lang="en-IN" dirty="0"/>
          </a:p>
        </p:txBody>
      </p:sp>
      <p:sp>
        <p:nvSpPr>
          <p:cNvPr id="14" name="Content Placeholder 13"/>
          <p:cNvSpPr>
            <a:spLocks noGrp="1"/>
          </p:cNvSpPr>
          <p:nvPr>
            <p:ph idx="1"/>
          </p:nvPr>
        </p:nvSpPr>
        <p:spPr>
          <a:xfrm>
            <a:off x="1522413" y="1981200"/>
            <a:ext cx="9829799" cy="4760168"/>
          </a:xfrm>
        </p:spPr>
        <p:txBody>
          <a:bodyPr>
            <a:normAutofit lnSpcReduction="10000"/>
          </a:bodyPr>
          <a:lstStyle/>
          <a:p>
            <a:pPr marL="0" lvl="0" indent="0" eaLnBrk="0" fontAlgn="base" hangingPunct="0">
              <a:lnSpc>
                <a:spcPct val="100000"/>
              </a:lnSpc>
              <a:spcBef>
                <a:spcPct val="0"/>
              </a:spcBef>
              <a:spcAft>
                <a:spcPct val="0"/>
              </a:spcAft>
              <a:buClrTx/>
              <a:buSzTx/>
              <a:buNone/>
            </a:pPr>
            <a:r>
              <a:rPr lang="en-GB" dirty="0"/>
              <a:t>&lt;</a:t>
            </a:r>
            <a:r>
              <a:rPr lang="en-GB" dirty="0" err="1"/>
              <a:t>androidx.cardview.widget.CardView</a:t>
            </a:r>
            <a:endParaRPr lang="en-GB" dirty="0"/>
          </a:p>
          <a:p>
            <a:pPr marL="0" lvl="0" indent="0" eaLnBrk="0" fontAlgn="base" hangingPunct="0">
              <a:lnSpc>
                <a:spcPct val="100000"/>
              </a:lnSpc>
              <a:spcBef>
                <a:spcPct val="0"/>
              </a:spcBef>
              <a:spcAft>
                <a:spcPct val="0"/>
              </a:spcAft>
              <a:buClrTx/>
              <a:buSzTx/>
              <a:buNone/>
            </a:pPr>
            <a:r>
              <a:rPr lang="en-GB" dirty="0"/>
              <a:t>    </a:t>
            </a:r>
            <a:r>
              <a:rPr lang="en-GB" dirty="0" err="1"/>
              <a:t>android:layout_width</a:t>
            </a:r>
            <a:r>
              <a:rPr lang="en-GB" dirty="0"/>
              <a:t>="</a:t>
            </a:r>
            <a:r>
              <a:rPr lang="en-GB" dirty="0" err="1"/>
              <a:t>match_parent</a:t>
            </a:r>
            <a:r>
              <a:rPr lang="en-GB" dirty="0"/>
              <a:t>"</a:t>
            </a:r>
          </a:p>
          <a:p>
            <a:pPr marL="0" lvl="0" indent="0" eaLnBrk="0" fontAlgn="base" hangingPunct="0">
              <a:lnSpc>
                <a:spcPct val="100000"/>
              </a:lnSpc>
              <a:spcBef>
                <a:spcPct val="0"/>
              </a:spcBef>
              <a:spcAft>
                <a:spcPct val="0"/>
              </a:spcAft>
              <a:buClrTx/>
              <a:buSzTx/>
              <a:buNone/>
            </a:pPr>
            <a:r>
              <a:rPr lang="en-GB" dirty="0"/>
              <a:t>    </a:t>
            </a:r>
            <a:r>
              <a:rPr lang="en-GB" dirty="0" err="1"/>
              <a:t>android:layout_height</a:t>
            </a:r>
            <a:r>
              <a:rPr lang="en-GB" dirty="0"/>
              <a:t>="</a:t>
            </a:r>
            <a:r>
              <a:rPr lang="en-GB" dirty="0" err="1"/>
              <a:t>wrap_content</a:t>
            </a:r>
            <a:r>
              <a:rPr lang="en-GB" dirty="0"/>
              <a:t>"</a:t>
            </a:r>
          </a:p>
          <a:p>
            <a:pPr marL="0" lvl="0" indent="0" eaLnBrk="0" fontAlgn="base" hangingPunct="0">
              <a:lnSpc>
                <a:spcPct val="100000"/>
              </a:lnSpc>
              <a:spcBef>
                <a:spcPct val="0"/>
              </a:spcBef>
              <a:spcAft>
                <a:spcPct val="0"/>
              </a:spcAft>
              <a:buClrTx/>
              <a:buSzTx/>
              <a:buNone/>
            </a:pPr>
            <a:r>
              <a:rPr lang="en-GB" dirty="0"/>
              <a:t>    </a:t>
            </a:r>
            <a:r>
              <a:rPr lang="en-GB" dirty="0" err="1"/>
              <a:t>app:cardElevation</a:t>
            </a:r>
            <a:r>
              <a:rPr lang="en-GB" dirty="0"/>
              <a:t>="10dp"</a:t>
            </a:r>
          </a:p>
          <a:p>
            <a:pPr marL="0" lvl="0" indent="0" eaLnBrk="0" fontAlgn="base" hangingPunct="0">
              <a:lnSpc>
                <a:spcPct val="100000"/>
              </a:lnSpc>
              <a:spcBef>
                <a:spcPct val="0"/>
              </a:spcBef>
              <a:spcAft>
                <a:spcPct val="0"/>
              </a:spcAft>
              <a:buClrTx/>
              <a:buSzTx/>
              <a:buNone/>
            </a:pPr>
            <a:r>
              <a:rPr lang="en-GB" dirty="0"/>
              <a:t>    </a:t>
            </a:r>
            <a:r>
              <a:rPr lang="en-GB" dirty="0" err="1"/>
              <a:t>app:cardCornerRadius</a:t>
            </a:r>
            <a:r>
              <a:rPr lang="en-GB" dirty="0"/>
              <a:t>="20dp"</a:t>
            </a:r>
          </a:p>
          <a:p>
            <a:pPr marL="0" lvl="0" indent="0" eaLnBrk="0" fontAlgn="base" hangingPunct="0">
              <a:lnSpc>
                <a:spcPct val="100000"/>
              </a:lnSpc>
              <a:spcBef>
                <a:spcPct val="0"/>
              </a:spcBef>
              <a:spcAft>
                <a:spcPct val="0"/>
              </a:spcAft>
              <a:buClrTx/>
              <a:buSzTx/>
              <a:buNone/>
            </a:pPr>
            <a:r>
              <a:rPr lang="en-GB" dirty="0"/>
              <a:t>    </a:t>
            </a:r>
            <a:r>
              <a:rPr lang="en-GB" dirty="0" err="1"/>
              <a:t>android:layout_margin</a:t>
            </a:r>
            <a:r>
              <a:rPr lang="en-GB" dirty="0"/>
              <a:t>="10dp"</a:t>
            </a:r>
          </a:p>
          <a:p>
            <a:pPr marL="0" lvl="0" indent="0" eaLnBrk="0" fontAlgn="base" hangingPunct="0">
              <a:lnSpc>
                <a:spcPct val="100000"/>
              </a:lnSpc>
              <a:spcBef>
                <a:spcPct val="0"/>
              </a:spcBef>
              <a:spcAft>
                <a:spcPct val="0"/>
              </a:spcAft>
              <a:buClrTx/>
              <a:buSzTx/>
              <a:buNone/>
            </a:pPr>
            <a:r>
              <a:rPr lang="en-GB" dirty="0"/>
              <a:t>    </a:t>
            </a:r>
            <a:r>
              <a:rPr lang="en-GB" dirty="0" err="1"/>
              <a:t>app:cardBackgroundColor</a:t>
            </a:r>
            <a:r>
              <a:rPr lang="en-GB" dirty="0"/>
              <a:t>="@</a:t>
            </a:r>
            <a:r>
              <a:rPr lang="en-GB" dirty="0" err="1"/>
              <a:t>color</a:t>
            </a:r>
            <a:r>
              <a:rPr lang="en-GB" dirty="0"/>
              <a:t>/white"</a:t>
            </a:r>
          </a:p>
          <a:p>
            <a:pPr marL="0" lvl="0" indent="0" eaLnBrk="0" fontAlgn="base" hangingPunct="0">
              <a:lnSpc>
                <a:spcPct val="100000"/>
              </a:lnSpc>
              <a:spcBef>
                <a:spcPct val="0"/>
              </a:spcBef>
              <a:spcAft>
                <a:spcPct val="0"/>
              </a:spcAft>
              <a:buClrTx/>
              <a:buSzTx/>
              <a:buNone/>
            </a:pPr>
            <a:r>
              <a:rPr lang="en-GB" dirty="0"/>
              <a:t>    </a:t>
            </a:r>
            <a:r>
              <a:rPr lang="en-GB" dirty="0" err="1"/>
              <a:t>app:cardMaxElevation</a:t>
            </a:r>
            <a:r>
              <a:rPr lang="en-GB" dirty="0"/>
              <a:t>="12dp"</a:t>
            </a:r>
          </a:p>
          <a:p>
            <a:pPr marL="0" lvl="0" indent="0" eaLnBrk="0" fontAlgn="base" hangingPunct="0">
              <a:lnSpc>
                <a:spcPct val="100000"/>
              </a:lnSpc>
              <a:spcBef>
                <a:spcPct val="0"/>
              </a:spcBef>
              <a:spcAft>
                <a:spcPct val="0"/>
              </a:spcAft>
              <a:buClrTx/>
              <a:buSzTx/>
              <a:buNone/>
            </a:pPr>
            <a:r>
              <a:rPr lang="en-GB" dirty="0"/>
              <a:t>    </a:t>
            </a:r>
            <a:r>
              <a:rPr lang="en-GB" dirty="0" err="1"/>
              <a:t>app:cardPreventCornerOverlap</a:t>
            </a:r>
            <a:r>
              <a:rPr lang="en-GB" dirty="0"/>
              <a:t>="true"</a:t>
            </a:r>
          </a:p>
          <a:p>
            <a:pPr marL="0" lvl="0" indent="0" eaLnBrk="0" fontAlgn="base" hangingPunct="0">
              <a:lnSpc>
                <a:spcPct val="100000"/>
              </a:lnSpc>
              <a:spcBef>
                <a:spcPct val="0"/>
              </a:spcBef>
              <a:spcAft>
                <a:spcPct val="0"/>
              </a:spcAft>
              <a:buClrTx/>
              <a:buSzTx/>
              <a:buNone/>
            </a:pPr>
            <a:r>
              <a:rPr lang="en-GB" dirty="0"/>
              <a:t>    </a:t>
            </a:r>
            <a:r>
              <a:rPr lang="en-GB" dirty="0" err="1"/>
              <a:t>app:cardUseCompatPadding</a:t>
            </a:r>
            <a:r>
              <a:rPr lang="en-GB" dirty="0"/>
              <a:t>="true"</a:t>
            </a:r>
          </a:p>
          <a:p>
            <a:pPr marL="0" lvl="0" indent="0" eaLnBrk="0" fontAlgn="base" hangingPunct="0">
              <a:lnSpc>
                <a:spcPct val="100000"/>
              </a:lnSpc>
              <a:spcBef>
                <a:spcPct val="0"/>
              </a:spcBef>
              <a:spcAft>
                <a:spcPct val="0"/>
              </a:spcAft>
              <a:buClrTx/>
              <a:buSzTx/>
              <a:buNone/>
            </a:pPr>
            <a:r>
              <a:rPr lang="en-GB" dirty="0"/>
              <a:t>    </a:t>
            </a:r>
            <a:r>
              <a:rPr lang="en-GB" dirty="0" smtClean="0"/>
              <a:t>&gt;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a:t>&lt;/</a:t>
            </a:r>
            <a:r>
              <a:rPr lang="en-GB" dirty="0" err="1"/>
              <a:t>androidx.cardview.widget.CardView</a:t>
            </a:r>
            <a:r>
              <a:rPr lang="en-GB" dirty="0" smtClean="0"/>
              <a:t>&gt;</a:t>
            </a:r>
            <a:endParaRPr lang="en-IN" dirty="0" smtClean="0"/>
          </a:p>
          <a:p>
            <a:endParaRPr lang="en-GB" dirty="0"/>
          </a:p>
        </p:txBody>
      </p:sp>
    </p:spTree>
    <p:extLst>
      <p:ext uri="{BB962C8B-B14F-4D97-AF65-F5344CB8AC3E}">
        <p14:creationId xmlns:p14="http://schemas.microsoft.com/office/powerpoint/2010/main" val="2459311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CardView</a:t>
            </a:r>
            <a:endParaRPr lang="en-IN" dirty="0"/>
          </a:p>
        </p:txBody>
      </p:sp>
      <p:sp>
        <p:nvSpPr>
          <p:cNvPr id="14" name="Content Placeholder 13"/>
          <p:cNvSpPr>
            <a:spLocks noGrp="1"/>
          </p:cNvSpPr>
          <p:nvPr>
            <p:ph idx="1"/>
          </p:nvPr>
        </p:nvSpPr>
        <p:spPr>
          <a:xfrm>
            <a:off x="1522413" y="1981200"/>
            <a:ext cx="9829799" cy="4760168"/>
          </a:xfrm>
        </p:spPr>
        <p:txBody>
          <a:bodyPr>
            <a:normAutofit lnSpcReduction="10000"/>
          </a:bodyPr>
          <a:lstStyle/>
          <a:p>
            <a:pPr marL="0" lvl="0" indent="0" eaLnBrk="0" fontAlgn="base" hangingPunct="0">
              <a:lnSpc>
                <a:spcPct val="100000"/>
              </a:lnSpc>
              <a:spcBef>
                <a:spcPct val="0"/>
              </a:spcBef>
              <a:spcAft>
                <a:spcPct val="0"/>
              </a:spcAft>
              <a:buClrTx/>
              <a:buSzTx/>
              <a:buNone/>
            </a:pPr>
            <a:r>
              <a:rPr lang="en-GB" dirty="0"/>
              <a:t>1. </a:t>
            </a:r>
            <a:r>
              <a:rPr lang="en-GB" b="1" dirty="0" err="1"/>
              <a:t>cardBackgroundColor</a:t>
            </a:r>
            <a:r>
              <a:rPr lang="en-GB" dirty="0"/>
              <a:t> : Used for setting up the background-</a:t>
            </a:r>
            <a:r>
              <a:rPr lang="en-GB" dirty="0" err="1"/>
              <a:t>color</a:t>
            </a:r>
            <a:r>
              <a:rPr lang="en-GB" dirty="0"/>
              <a:t> of the card.</a:t>
            </a:r>
            <a:r>
              <a:rPr lang="en-GB" dirty="0"/>
              <a:t/>
            </a:r>
            <a:br>
              <a:rPr lang="en-GB" dirty="0"/>
            </a:br>
            <a:r>
              <a:rPr lang="en-GB" dirty="0"/>
              <a:t>2. </a:t>
            </a:r>
            <a:r>
              <a:rPr lang="en-GB" b="1" dirty="0" err="1"/>
              <a:t>cardElevation</a:t>
            </a:r>
            <a:r>
              <a:rPr lang="en-GB" dirty="0"/>
              <a:t> : Defines the elevation (the process of moving to a higher place or more important position) of the card. It’s value should not be quite large else the design may not look good.</a:t>
            </a:r>
            <a:r>
              <a:rPr lang="en-GB" dirty="0"/>
              <a:t/>
            </a:r>
            <a:br>
              <a:rPr lang="en-GB" dirty="0"/>
            </a:br>
            <a:r>
              <a:rPr lang="en-GB" dirty="0"/>
              <a:t>3. </a:t>
            </a:r>
            <a:r>
              <a:rPr lang="en-GB" b="1" dirty="0" err="1"/>
              <a:t>cardCornerRadius</a:t>
            </a:r>
            <a:r>
              <a:rPr lang="en-GB" dirty="0"/>
              <a:t> : It sets radius around the corners of the card. More the value of this attribute more circular the edges would appear in the card.</a:t>
            </a:r>
            <a:r>
              <a:rPr lang="en-GB" dirty="0"/>
              <a:t/>
            </a:r>
            <a:br>
              <a:rPr lang="en-GB" dirty="0"/>
            </a:br>
            <a:r>
              <a:rPr lang="en-GB" dirty="0"/>
              <a:t>4. </a:t>
            </a:r>
            <a:r>
              <a:rPr lang="en-GB" b="1" dirty="0" err="1"/>
              <a:t>cardUseCompactPadding</a:t>
            </a:r>
            <a:r>
              <a:rPr lang="en-GB" dirty="0"/>
              <a:t> : It has two values true and false. By default, the </a:t>
            </a:r>
            <a:r>
              <a:rPr lang="en-GB" dirty="0" err="1"/>
              <a:t>cardview</a:t>
            </a:r>
            <a:r>
              <a:rPr lang="en-GB" dirty="0"/>
              <a:t> is set to (0,0) top left corner of the screen. And if this attribute is set to true then the card will set padding for itself so that our UI looks good. This case is helpful in the scenarios when our gravity is not set to </a:t>
            </a:r>
            <a:r>
              <a:rPr lang="en-GB" dirty="0" err="1"/>
              <a:t>center</a:t>
            </a:r>
            <a:r>
              <a:rPr lang="en-GB" dirty="0"/>
              <a:t> or any other parameters.</a:t>
            </a:r>
            <a:endParaRPr lang="en-GB" dirty="0"/>
          </a:p>
        </p:txBody>
      </p:sp>
    </p:spTree>
    <p:extLst>
      <p:ext uri="{BB962C8B-B14F-4D97-AF65-F5344CB8AC3E}">
        <p14:creationId xmlns:p14="http://schemas.microsoft.com/office/powerpoint/2010/main" val="544565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ImageView</a:t>
            </a:r>
            <a:endParaRPr lang="en-IN" dirty="0"/>
          </a:p>
        </p:txBody>
      </p:sp>
      <p:sp>
        <p:nvSpPr>
          <p:cNvPr id="14" name="Content Placeholder 13"/>
          <p:cNvSpPr>
            <a:spLocks noGrp="1"/>
          </p:cNvSpPr>
          <p:nvPr>
            <p:ph idx="1"/>
          </p:nvPr>
        </p:nvSpPr>
        <p:spPr>
          <a:xfrm>
            <a:off x="1522413" y="1981200"/>
            <a:ext cx="9829799" cy="4760168"/>
          </a:xfrm>
        </p:spPr>
        <p:txBody>
          <a:bodyPr>
            <a:normAutofit fontScale="85000" lnSpcReduction="10000"/>
          </a:bodyPr>
          <a:lstStyle/>
          <a:p>
            <a:pPr marL="0" lvl="0" indent="0" eaLnBrk="0" fontAlgn="base" hangingPunct="0">
              <a:lnSpc>
                <a:spcPct val="100000"/>
              </a:lnSpc>
              <a:spcBef>
                <a:spcPct val="0"/>
              </a:spcBef>
              <a:spcAft>
                <a:spcPct val="0"/>
              </a:spcAft>
              <a:buClrTx/>
              <a:buSzTx/>
              <a:buNone/>
            </a:pPr>
            <a:r>
              <a:rPr lang="en-GB" dirty="0"/>
              <a:t>ImageView class is used to display an image file in application. </a:t>
            </a:r>
            <a:endParaRPr lang="en-GB" dirty="0" smtClean="0"/>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smtClean="0"/>
              <a:t>Image </a:t>
            </a:r>
            <a:r>
              <a:rPr lang="en-GB" dirty="0"/>
              <a:t>file is easy to use but hard to master in Android, because of the various screen sizes in Android devices. </a:t>
            </a:r>
            <a:endParaRPr lang="en-GB" dirty="0" smtClean="0"/>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smtClean="0"/>
              <a:t>An </a:t>
            </a:r>
            <a:r>
              <a:rPr lang="en-GB" dirty="0"/>
              <a:t>android is enriched with some of the best UI design widgets that allows us to build good looking and attractive UI based application</a:t>
            </a:r>
            <a:r>
              <a:rPr lang="en-GB" dirty="0" smtClean="0"/>
              <a:t>.</a:t>
            </a:r>
          </a:p>
          <a:p>
            <a:pPr marL="457200" lvl="0" indent="-457200" eaLnBrk="0" fontAlgn="base" hangingPunct="0">
              <a:lnSpc>
                <a:spcPct val="100000"/>
              </a:lnSpc>
              <a:spcBef>
                <a:spcPct val="0"/>
              </a:spcBef>
              <a:spcAft>
                <a:spcPct val="0"/>
              </a:spcAft>
              <a:buClrTx/>
              <a:buSzTx/>
              <a:buAutoNum type="arabicPeriod"/>
            </a:pPr>
            <a:r>
              <a:rPr lang="en-GB" b="1" dirty="0" smtClean="0"/>
              <a:t>id</a:t>
            </a:r>
            <a:r>
              <a:rPr lang="en-GB" b="1" dirty="0"/>
              <a:t>:</a:t>
            </a:r>
            <a:r>
              <a:rPr lang="en-GB" dirty="0"/>
              <a:t> id is an attribute used to uniquely identify a image view in android</a:t>
            </a:r>
            <a:r>
              <a:rPr lang="en-GB" dirty="0" smtClean="0"/>
              <a:t>.</a:t>
            </a:r>
          </a:p>
          <a:p>
            <a:pPr marL="457200" lvl="0" indent="-457200" eaLnBrk="0" fontAlgn="base" hangingPunct="0">
              <a:lnSpc>
                <a:spcPct val="100000"/>
              </a:lnSpc>
              <a:spcBef>
                <a:spcPct val="0"/>
              </a:spcBef>
              <a:spcAft>
                <a:spcPct val="0"/>
              </a:spcAft>
              <a:buClrTx/>
              <a:buSzTx/>
              <a:buAutoNum type="arabicPeriod"/>
            </a:pPr>
            <a:r>
              <a:rPr lang="en-GB" b="1" dirty="0" err="1" smtClean="0"/>
              <a:t>src</a:t>
            </a:r>
            <a:r>
              <a:rPr lang="en-GB" b="1" dirty="0"/>
              <a:t>:</a:t>
            </a:r>
            <a:r>
              <a:rPr lang="en-GB" dirty="0"/>
              <a:t> </a:t>
            </a:r>
            <a:r>
              <a:rPr lang="en-GB" dirty="0" err="1"/>
              <a:t>src</a:t>
            </a:r>
            <a:r>
              <a:rPr lang="en-GB" dirty="0"/>
              <a:t> is an attribute used to set a source file or you can say image in your </a:t>
            </a:r>
            <a:r>
              <a:rPr lang="en-GB" dirty="0" err="1"/>
              <a:t>imageview</a:t>
            </a:r>
            <a:r>
              <a:rPr lang="en-GB" dirty="0"/>
              <a:t> to make your layout attractive</a:t>
            </a:r>
            <a:r>
              <a:rPr lang="en-GB" dirty="0" smtClean="0"/>
              <a:t>.</a:t>
            </a:r>
          </a:p>
          <a:p>
            <a:pPr marL="457200" lvl="0" indent="-457200" eaLnBrk="0" fontAlgn="base" hangingPunct="0">
              <a:lnSpc>
                <a:spcPct val="100000"/>
              </a:lnSpc>
              <a:spcBef>
                <a:spcPct val="0"/>
              </a:spcBef>
              <a:spcAft>
                <a:spcPct val="0"/>
              </a:spcAft>
              <a:buClrTx/>
              <a:buSzTx/>
              <a:buAutoNum type="arabicPeriod"/>
            </a:pPr>
            <a:r>
              <a:rPr lang="en-GB" b="1" dirty="0" smtClean="0"/>
              <a:t>background</a:t>
            </a:r>
            <a:r>
              <a:rPr lang="en-GB" b="1" dirty="0"/>
              <a:t>:</a:t>
            </a:r>
            <a:r>
              <a:rPr lang="en-GB" dirty="0"/>
              <a:t> background attribute is used to set the background of a ImageView</a:t>
            </a:r>
            <a:r>
              <a:rPr lang="en-GB" dirty="0" smtClean="0"/>
              <a:t>.</a:t>
            </a:r>
          </a:p>
          <a:p>
            <a:pPr marL="457200" lvl="0" indent="-457200" eaLnBrk="0" fontAlgn="base" hangingPunct="0">
              <a:lnSpc>
                <a:spcPct val="100000"/>
              </a:lnSpc>
              <a:spcBef>
                <a:spcPct val="0"/>
              </a:spcBef>
              <a:spcAft>
                <a:spcPct val="0"/>
              </a:spcAft>
              <a:buClrTx/>
              <a:buSzTx/>
              <a:buAutoNum type="arabicPeriod"/>
            </a:pPr>
            <a:r>
              <a:rPr lang="en-GB" b="1" dirty="0"/>
              <a:t> </a:t>
            </a:r>
            <a:r>
              <a:rPr lang="en-GB" b="1" dirty="0" err="1"/>
              <a:t>scaleType</a:t>
            </a:r>
            <a:r>
              <a:rPr lang="en-GB" b="1" dirty="0"/>
              <a:t>: </a:t>
            </a:r>
            <a:r>
              <a:rPr lang="en-GB" dirty="0" err="1"/>
              <a:t>scaleType</a:t>
            </a:r>
            <a:r>
              <a:rPr lang="en-GB" dirty="0"/>
              <a:t> is an attribute used to control how the image should be re-sized or moved to match the size of this image view. </a:t>
            </a:r>
          </a:p>
          <a:p>
            <a:pPr marL="0" indent="0" eaLnBrk="0" fontAlgn="base" hangingPunct="0">
              <a:lnSpc>
                <a:spcPct val="100000"/>
              </a:lnSpc>
              <a:spcBef>
                <a:spcPct val="0"/>
              </a:spcBef>
              <a:spcAft>
                <a:spcPct val="0"/>
              </a:spcAft>
              <a:buClrTx/>
              <a:buSzTx/>
              <a:buNone/>
            </a:pPr>
            <a:r>
              <a:rPr lang="en-US" dirty="0"/>
              <a:t>&lt;</a:t>
            </a:r>
            <a:r>
              <a:rPr lang="en-US" dirty="0" err="1"/>
              <a:t>ImageView</a:t>
            </a:r>
            <a:r>
              <a:rPr lang="en-US" dirty="0"/>
              <a:t> </a:t>
            </a:r>
            <a:r>
              <a:rPr lang="en-US" dirty="0" err="1"/>
              <a:t>android:id</a:t>
            </a:r>
            <a:r>
              <a:rPr lang="en-US" dirty="0"/>
              <a:t>="@+id/</a:t>
            </a:r>
            <a:r>
              <a:rPr lang="en-US" dirty="0" err="1"/>
              <a:t>simpleImageView</a:t>
            </a:r>
            <a:r>
              <a:rPr lang="en-US" dirty="0"/>
              <a:t>" </a:t>
            </a:r>
            <a:endParaRPr lang="en-US" dirty="0" smtClean="0"/>
          </a:p>
          <a:p>
            <a:pPr marL="0" indent="0" eaLnBrk="0" fontAlgn="base" hangingPunct="0">
              <a:lnSpc>
                <a:spcPct val="100000"/>
              </a:lnSpc>
              <a:spcBef>
                <a:spcPct val="0"/>
              </a:spcBef>
              <a:spcAft>
                <a:spcPct val="0"/>
              </a:spcAft>
              <a:buClrTx/>
              <a:buSzTx/>
              <a:buNone/>
            </a:pPr>
            <a:r>
              <a:rPr lang="en-US" dirty="0" err="1" smtClean="0"/>
              <a:t>android:layout_width</a:t>
            </a:r>
            <a:r>
              <a:rPr lang="en-US" dirty="0"/>
              <a:t>="</a:t>
            </a:r>
            <a:r>
              <a:rPr lang="en-US" dirty="0" err="1"/>
              <a:t>fill_parent</a:t>
            </a:r>
            <a:r>
              <a:rPr lang="en-US" dirty="0"/>
              <a:t>" </a:t>
            </a:r>
            <a:endParaRPr lang="en-US" dirty="0" smtClean="0"/>
          </a:p>
          <a:p>
            <a:pPr marL="0" indent="0" eaLnBrk="0" fontAlgn="base" hangingPunct="0">
              <a:lnSpc>
                <a:spcPct val="100000"/>
              </a:lnSpc>
              <a:spcBef>
                <a:spcPct val="0"/>
              </a:spcBef>
              <a:spcAft>
                <a:spcPct val="0"/>
              </a:spcAft>
              <a:buClrTx/>
              <a:buSzTx/>
              <a:buNone/>
            </a:pPr>
            <a:r>
              <a:rPr lang="en-US" dirty="0" err="1" smtClean="0"/>
              <a:t>android:layout_height</a:t>
            </a:r>
            <a:r>
              <a:rPr lang="en-US" dirty="0"/>
              <a:t>="</a:t>
            </a:r>
            <a:r>
              <a:rPr lang="en-US" dirty="0" err="1"/>
              <a:t>wrap_content</a:t>
            </a:r>
            <a:r>
              <a:rPr lang="en-US" dirty="0"/>
              <a:t>" </a:t>
            </a:r>
            <a:endParaRPr lang="en-US" dirty="0" smtClean="0"/>
          </a:p>
          <a:p>
            <a:pPr marL="0" indent="0" eaLnBrk="0" fontAlgn="base" hangingPunct="0">
              <a:lnSpc>
                <a:spcPct val="100000"/>
              </a:lnSpc>
              <a:spcBef>
                <a:spcPct val="0"/>
              </a:spcBef>
              <a:spcAft>
                <a:spcPct val="0"/>
              </a:spcAft>
              <a:buClrTx/>
              <a:buSzTx/>
              <a:buNone/>
            </a:pPr>
            <a:r>
              <a:rPr lang="en-US" dirty="0" err="1" smtClean="0"/>
              <a:t>android:src</a:t>
            </a:r>
            <a:r>
              <a:rPr lang="en-US" dirty="0"/>
              <a:t>="@</a:t>
            </a:r>
            <a:r>
              <a:rPr lang="en-US" dirty="0" err="1"/>
              <a:t>drawable</a:t>
            </a:r>
            <a:r>
              <a:rPr lang="en-US" dirty="0"/>
              <a:t>/lion" /&gt; </a:t>
            </a:r>
          </a:p>
          <a:p>
            <a:pPr marL="0" lvl="0" indent="0" eaLnBrk="0" fontAlgn="base" hangingPunct="0">
              <a:lnSpc>
                <a:spcPct val="100000"/>
              </a:lnSpc>
              <a:spcBef>
                <a:spcPct val="0"/>
              </a:spcBef>
              <a:spcAft>
                <a:spcPct val="0"/>
              </a:spcAft>
              <a:buClrTx/>
              <a:buSzTx/>
              <a:buNone/>
            </a:pPr>
            <a:endParaRPr lang="en-IN" dirty="0"/>
          </a:p>
          <a:p>
            <a:endParaRPr lang="en-GB" dirty="0"/>
          </a:p>
        </p:txBody>
      </p:sp>
      <p:sp>
        <p:nvSpPr>
          <p:cNvPr id="2" name="Rectangle 1"/>
          <p:cNvSpPr>
            <a:spLocks noChangeArrowheads="1"/>
          </p:cNvSpPr>
          <p:nvPr/>
        </p:nvSpPr>
        <p:spPr bwMode="auto">
          <a:xfrm>
            <a:off x="6094380" y="51640"/>
            <a:ext cx="65" cy="35391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4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List </a:t>
            </a:r>
            <a:r>
              <a:rPr lang="en-GB" dirty="0" smtClean="0"/>
              <a:t>View</a:t>
            </a:r>
            <a:endParaRPr lang="en-IN" dirty="0"/>
          </a:p>
        </p:txBody>
      </p:sp>
      <p:sp>
        <p:nvSpPr>
          <p:cNvPr id="14" name="Content Placeholder 13"/>
          <p:cNvSpPr>
            <a:spLocks noGrp="1"/>
          </p:cNvSpPr>
          <p:nvPr>
            <p:ph idx="1"/>
          </p:nvPr>
        </p:nvSpPr>
        <p:spPr>
          <a:xfrm>
            <a:off x="1522413" y="1981200"/>
            <a:ext cx="9829799" cy="4760168"/>
          </a:xfrm>
        </p:spPr>
        <p:txBody>
          <a:bodyPr>
            <a:normAutofit fontScale="77500" lnSpcReduction="20000"/>
          </a:bodyPr>
          <a:lstStyle/>
          <a:p>
            <a:pPr marL="0" lvl="0" indent="0" eaLnBrk="0" fontAlgn="base" hangingPunct="0">
              <a:lnSpc>
                <a:spcPct val="100000"/>
              </a:lnSpc>
              <a:spcBef>
                <a:spcPct val="0"/>
              </a:spcBef>
              <a:spcAft>
                <a:spcPct val="0"/>
              </a:spcAft>
              <a:buClrTx/>
              <a:buSzTx/>
              <a:buNone/>
            </a:pPr>
            <a:r>
              <a:rPr lang="en-GB" dirty="0"/>
              <a:t>Android </a:t>
            </a:r>
            <a:r>
              <a:rPr lang="en-GB" b="1" dirty="0" err="1"/>
              <a:t>ListView</a:t>
            </a:r>
            <a:r>
              <a:rPr lang="en-GB" dirty="0"/>
              <a:t> is a </a:t>
            </a:r>
            <a:r>
              <a:rPr lang="en-GB" dirty="0" err="1"/>
              <a:t>ViewGroup</a:t>
            </a:r>
            <a:r>
              <a:rPr lang="en-GB" dirty="0"/>
              <a:t> which is used to display the list of items in multiple rows and contains an adapter which automatically inserts the items into the list</a:t>
            </a:r>
            <a:r>
              <a:rPr lang="en-GB" dirty="0" smtClean="0"/>
              <a:t>.</a:t>
            </a:r>
          </a:p>
          <a:p>
            <a:pPr marL="0" lvl="0" indent="0" eaLnBrk="0" fontAlgn="base" hangingPunct="0">
              <a:lnSpc>
                <a:spcPct val="100000"/>
              </a:lnSpc>
              <a:spcBef>
                <a:spcPct val="0"/>
              </a:spcBef>
              <a:spcAft>
                <a:spcPct val="0"/>
              </a:spcAft>
              <a:buClrTx/>
              <a:buSzTx/>
              <a:buNone/>
            </a:pPr>
            <a:r>
              <a:rPr lang="en-GB" dirty="0"/>
              <a:t>The main purpose of the adapter is to fetch data from an array or database and insert each item that placed into the list for the desired result.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indent="0" eaLnBrk="0" fontAlgn="base" hangingPunct="0">
              <a:lnSpc>
                <a:spcPct val="100000"/>
              </a:lnSpc>
              <a:spcBef>
                <a:spcPct val="0"/>
              </a:spcBef>
              <a:spcAft>
                <a:spcPct val="0"/>
              </a:spcAft>
              <a:buClrTx/>
              <a:buSzTx/>
              <a:buNone/>
            </a:pPr>
            <a:r>
              <a:rPr lang="en-IN" b="1" dirty="0"/>
              <a:t>Android Adapter</a:t>
            </a:r>
          </a:p>
          <a:p>
            <a:pPr marL="0" lvl="0" indent="0" eaLnBrk="0" fontAlgn="base" hangingPunct="0">
              <a:lnSpc>
                <a:spcPct val="100000"/>
              </a:lnSpc>
              <a:spcBef>
                <a:spcPct val="0"/>
              </a:spcBef>
              <a:spcAft>
                <a:spcPct val="0"/>
              </a:spcAft>
              <a:buClrTx/>
              <a:buSzTx/>
              <a:buNone/>
            </a:pPr>
            <a:r>
              <a:rPr lang="en-GB" dirty="0"/>
              <a:t>Adapter holds the data fetched from an array and iterates through each item in data set and generates the respective views for each item of the list</a:t>
            </a:r>
            <a:r>
              <a:rPr lang="en-GB" dirty="0" smtClean="0"/>
              <a:t>.</a:t>
            </a:r>
          </a:p>
          <a:p>
            <a:pPr marL="0" lvl="0" indent="0" eaLnBrk="0" fontAlgn="base" hangingPunct="0">
              <a:lnSpc>
                <a:spcPct val="100000"/>
              </a:lnSpc>
              <a:spcBef>
                <a:spcPct val="0"/>
              </a:spcBef>
              <a:spcAft>
                <a:spcPct val="0"/>
              </a:spcAft>
              <a:buClrTx/>
              <a:buSzTx/>
              <a:buNone/>
            </a:pPr>
            <a:r>
              <a:rPr lang="en-IN" b="1" dirty="0"/>
              <a:t>Different Types of Adapter </a:t>
            </a:r>
            <a:r>
              <a:rPr lang="en-IN" b="1" dirty="0" smtClean="0"/>
              <a:t>–</a:t>
            </a:r>
          </a:p>
          <a:p>
            <a:pPr fontAlgn="base"/>
            <a:r>
              <a:rPr lang="en-GB" b="1" dirty="0" err="1"/>
              <a:t>ArrayAdapter</a:t>
            </a:r>
            <a:r>
              <a:rPr lang="en-GB" b="1" dirty="0"/>
              <a:t>:</a:t>
            </a:r>
            <a:r>
              <a:rPr lang="en-GB" dirty="0"/>
              <a:t> It always accepts an Array or List as input. We can store the list items in the strings.xml file also.</a:t>
            </a:r>
          </a:p>
          <a:p>
            <a:pPr fontAlgn="base"/>
            <a:r>
              <a:rPr lang="en-GB" b="1" dirty="0" err="1" smtClean="0"/>
              <a:t>BaseAdapter</a:t>
            </a:r>
            <a:r>
              <a:rPr lang="en-GB" b="1" dirty="0"/>
              <a:t>:</a:t>
            </a:r>
            <a:r>
              <a:rPr lang="en-GB" dirty="0"/>
              <a:t> </a:t>
            </a:r>
            <a:r>
              <a:rPr lang="en-GB" dirty="0" err="1"/>
              <a:t>BaseAdapter</a:t>
            </a:r>
            <a:r>
              <a:rPr lang="en-GB" dirty="0"/>
              <a:t> is a common base class of a general implementation of an Adapter that can be used in </a:t>
            </a:r>
            <a:r>
              <a:rPr lang="en-GB" dirty="0" err="1"/>
              <a:t>ListView</a:t>
            </a:r>
            <a:r>
              <a:rPr lang="en-GB" dirty="0"/>
              <a:t>. </a:t>
            </a:r>
            <a:endParaRPr lang="en-GB" dirty="0" smtClean="0"/>
          </a:p>
          <a:p>
            <a:pPr fontAlgn="base"/>
            <a:r>
              <a:rPr lang="en-GB" dirty="0" smtClean="0"/>
              <a:t>Whenever </a:t>
            </a:r>
            <a:r>
              <a:rPr lang="en-GB" dirty="0"/>
              <a:t>you need a customized list you create your own adapter and extend base adapter in that. </a:t>
            </a:r>
            <a:endParaRPr lang="en-GB" dirty="0" smtClean="0"/>
          </a:p>
          <a:p>
            <a:pPr fontAlgn="base"/>
            <a:r>
              <a:rPr lang="en-GB" dirty="0" smtClean="0"/>
              <a:t>Base </a:t>
            </a:r>
            <a:r>
              <a:rPr lang="en-GB" dirty="0"/>
              <a:t>Adapter can be extended to create a custom Adapter for displaying a custom list item</a:t>
            </a:r>
            <a:r>
              <a:rPr lang="en-GB" dirty="0" smtClean="0"/>
              <a:t>.</a:t>
            </a:r>
            <a:endParaRPr lang="en-GB" dirty="0"/>
          </a:p>
        </p:txBody>
      </p:sp>
    </p:spTree>
    <p:extLst>
      <p:ext uri="{BB962C8B-B14F-4D97-AF65-F5344CB8AC3E}">
        <p14:creationId xmlns:p14="http://schemas.microsoft.com/office/powerpoint/2010/main" val="12594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List </a:t>
            </a:r>
            <a:r>
              <a:rPr lang="en-GB" dirty="0" smtClean="0"/>
              <a:t>View</a:t>
            </a:r>
            <a:endParaRPr lang="en-IN" dirty="0"/>
          </a:p>
        </p:txBody>
      </p:sp>
      <p:sp>
        <p:nvSpPr>
          <p:cNvPr id="14" name="Content Placeholder 13"/>
          <p:cNvSpPr>
            <a:spLocks noGrp="1"/>
          </p:cNvSpPr>
          <p:nvPr>
            <p:ph idx="1"/>
          </p:nvPr>
        </p:nvSpPr>
        <p:spPr>
          <a:xfrm>
            <a:off x="1522413" y="1981200"/>
            <a:ext cx="9829799" cy="4760168"/>
          </a:xfrm>
        </p:spPr>
        <p:txBody>
          <a:bodyPr>
            <a:normAutofit fontScale="92500"/>
          </a:bodyPr>
          <a:lstStyle/>
          <a:p>
            <a:pPr marL="457200" lvl="0" indent="-457200" eaLnBrk="0" fontAlgn="base" hangingPunct="0">
              <a:lnSpc>
                <a:spcPct val="100000"/>
              </a:lnSpc>
              <a:spcBef>
                <a:spcPct val="0"/>
              </a:spcBef>
              <a:spcAft>
                <a:spcPct val="0"/>
              </a:spcAft>
              <a:buClrTx/>
              <a:buSzTx/>
              <a:buAutoNum type="arabicPeriod"/>
            </a:pPr>
            <a:r>
              <a:rPr lang="en-GB" b="1" dirty="0" smtClean="0"/>
              <a:t>id</a:t>
            </a:r>
            <a:r>
              <a:rPr lang="en-GB" b="1" dirty="0"/>
              <a:t>:</a:t>
            </a:r>
            <a:r>
              <a:rPr lang="en-GB" dirty="0"/>
              <a:t> id is used to uniquely identify a </a:t>
            </a:r>
            <a:r>
              <a:rPr lang="en-GB" dirty="0" err="1"/>
              <a:t>ListView</a:t>
            </a:r>
            <a:r>
              <a:rPr lang="en-GB" dirty="0" smtClean="0"/>
              <a:t>.</a:t>
            </a:r>
          </a:p>
          <a:p>
            <a:pPr marL="457200" lvl="0" indent="-457200" eaLnBrk="0" fontAlgn="base" hangingPunct="0">
              <a:lnSpc>
                <a:spcPct val="100000"/>
              </a:lnSpc>
              <a:spcBef>
                <a:spcPct val="0"/>
              </a:spcBef>
              <a:spcAft>
                <a:spcPct val="0"/>
              </a:spcAft>
              <a:buClrTx/>
              <a:buSzTx/>
              <a:buAutoNum type="arabicPeriod"/>
            </a:pPr>
            <a:r>
              <a:rPr lang="en-GB" b="1" dirty="0"/>
              <a:t>divider: </a:t>
            </a:r>
            <a:r>
              <a:rPr lang="en-GB" dirty="0"/>
              <a:t>This is a </a:t>
            </a:r>
            <a:r>
              <a:rPr lang="en-GB" dirty="0" err="1"/>
              <a:t>drawable</a:t>
            </a:r>
            <a:r>
              <a:rPr lang="en-GB" dirty="0"/>
              <a:t> or </a:t>
            </a:r>
            <a:r>
              <a:rPr lang="en-GB" dirty="0" err="1"/>
              <a:t>color</a:t>
            </a:r>
            <a:r>
              <a:rPr lang="en-GB" dirty="0"/>
              <a:t> to draw between different list items</a:t>
            </a:r>
            <a:r>
              <a:rPr lang="en-GB" dirty="0" smtClean="0"/>
              <a:t>.</a:t>
            </a:r>
          </a:p>
          <a:p>
            <a:pPr marL="457200" lvl="0" indent="-457200" eaLnBrk="0" fontAlgn="base" hangingPunct="0">
              <a:lnSpc>
                <a:spcPct val="100000"/>
              </a:lnSpc>
              <a:spcBef>
                <a:spcPct val="0"/>
              </a:spcBef>
              <a:spcAft>
                <a:spcPct val="0"/>
              </a:spcAft>
              <a:buClrTx/>
              <a:buSzTx/>
              <a:buAutoNum type="arabicPeriod"/>
            </a:pPr>
            <a:r>
              <a:rPr lang="en-GB" b="1" dirty="0" err="1"/>
              <a:t>dividerHeight</a:t>
            </a:r>
            <a:r>
              <a:rPr lang="en-GB" b="1" dirty="0"/>
              <a:t>:</a:t>
            </a:r>
            <a:r>
              <a:rPr lang="en-GB" dirty="0"/>
              <a:t> This specify the height of the divider between list items. This could be in </a:t>
            </a:r>
            <a:r>
              <a:rPr lang="en-GB" dirty="0" err="1"/>
              <a:t>dp</a:t>
            </a:r>
            <a:r>
              <a:rPr lang="en-GB" dirty="0"/>
              <a:t>(density pixel),</a:t>
            </a:r>
            <a:r>
              <a:rPr lang="en-GB" dirty="0" err="1"/>
              <a:t>sp</a:t>
            </a:r>
            <a:r>
              <a:rPr lang="en-GB" dirty="0"/>
              <a:t>(scale independent pixel) or </a:t>
            </a:r>
            <a:r>
              <a:rPr lang="en-GB" dirty="0" err="1"/>
              <a:t>px</a:t>
            </a:r>
            <a:r>
              <a:rPr lang="en-GB" dirty="0"/>
              <a:t>(pixel</a:t>
            </a:r>
            <a:r>
              <a:rPr lang="en-GB" dirty="0" smtClean="0"/>
              <a:t>).</a:t>
            </a:r>
          </a:p>
          <a:p>
            <a:pPr marL="457200" lvl="0" indent="-457200" eaLnBrk="0" fontAlgn="base" hangingPunct="0">
              <a:lnSpc>
                <a:spcPct val="100000"/>
              </a:lnSpc>
              <a:spcBef>
                <a:spcPct val="0"/>
              </a:spcBef>
              <a:spcAft>
                <a:spcPct val="0"/>
              </a:spcAft>
              <a:buClrTx/>
              <a:buSzTx/>
              <a:buAutoNum type="arabicPeriod"/>
            </a:pPr>
            <a:r>
              <a:rPr lang="en-GB" b="1" dirty="0" err="1"/>
              <a:t>listSelector</a:t>
            </a:r>
            <a:r>
              <a:rPr lang="en-GB" b="1" dirty="0"/>
              <a:t>: </a:t>
            </a:r>
            <a:r>
              <a:rPr lang="en-GB" dirty="0" err="1"/>
              <a:t>listSelector</a:t>
            </a:r>
            <a:r>
              <a:rPr lang="en-GB" dirty="0"/>
              <a:t> property is used to set the selector of the </a:t>
            </a:r>
            <a:r>
              <a:rPr lang="en-GB" dirty="0" err="1"/>
              <a:t>listView</a:t>
            </a:r>
            <a:r>
              <a:rPr lang="en-GB" dirty="0"/>
              <a:t>. It is generally orange or Sky blue </a:t>
            </a:r>
            <a:r>
              <a:rPr lang="en-GB" dirty="0" err="1"/>
              <a:t>color</a:t>
            </a:r>
            <a:r>
              <a:rPr lang="en-GB" dirty="0"/>
              <a:t> mostly but you can also define your custom </a:t>
            </a:r>
            <a:r>
              <a:rPr lang="en-GB" dirty="0" err="1"/>
              <a:t>color</a:t>
            </a:r>
            <a:r>
              <a:rPr lang="en-GB" dirty="0"/>
              <a:t> or an image as a list selector as per your design</a:t>
            </a:r>
            <a:r>
              <a:rPr lang="en-GB" dirty="0" smtClean="0"/>
              <a:t>.</a:t>
            </a:r>
          </a:p>
          <a:p>
            <a:pPr marL="457200" lvl="0" indent="-457200" eaLnBrk="0" fontAlgn="base" hangingPunct="0">
              <a:lnSpc>
                <a:spcPct val="100000"/>
              </a:lnSpc>
              <a:spcBef>
                <a:spcPct val="0"/>
              </a:spcBef>
              <a:spcAft>
                <a:spcPct val="0"/>
              </a:spcAft>
              <a:buClrTx/>
              <a:buSzTx/>
              <a:buAutoNum type="arabicPeriod"/>
            </a:pPr>
            <a:r>
              <a:rPr lang="en-IN" b="1" dirty="0" err="1" smtClean="0"/>
              <a:t>android:background</a:t>
            </a:r>
            <a:r>
              <a:rPr lang="en-IN" b="1" dirty="0" smtClean="0"/>
              <a:t>: </a:t>
            </a:r>
            <a:r>
              <a:rPr lang="en-GB" dirty="0"/>
              <a:t>The “background” attribute is used to set a </a:t>
            </a:r>
            <a:r>
              <a:rPr lang="en-GB" dirty="0" err="1"/>
              <a:t>color</a:t>
            </a:r>
            <a:r>
              <a:rPr lang="en-GB" dirty="0"/>
              <a:t> or an image as the background of the </a:t>
            </a:r>
            <a:r>
              <a:rPr lang="en-GB" dirty="0" err="1"/>
              <a:t>ListView</a:t>
            </a:r>
            <a:r>
              <a:rPr lang="en-GB" dirty="0" smtClean="0"/>
              <a:t>.</a:t>
            </a:r>
          </a:p>
          <a:p>
            <a:pPr marL="457200" lvl="0" indent="-457200" eaLnBrk="0" fontAlgn="base" hangingPunct="0">
              <a:lnSpc>
                <a:spcPct val="100000"/>
              </a:lnSpc>
              <a:spcBef>
                <a:spcPct val="0"/>
              </a:spcBef>
              <a:spcAft>
                <a:spcPct val="0"/>
              </a:spcAft>
              <a:buClrTx/>
              <a:buSzTx/>
              <a:buAutoNum type="arabicPeriod"/>
            </a:pPr>
            <a:r>
              <a:rPr lang="en-IN" b="1" dirty="0" err="1" smtClean="0"/>
              <a:t>android:entries</a:t>
            </a:r>
            <a:r>
              <a:rPr lang="en-IN" b="1" dirty="0" smtClean="0"/>
              <a:t>: </a:t>
            </a:r>
            <a:r>
              <a:rPr lang="en-GB" dirty="0"/>
              <a:t>The “entries” attribute is used to specify the array source from where the elements are coming. </a:t>
            </a:r>
            <a:endParaRPr lang="en-GB" dirty="0" smtClean="0"/>
          </a:p>
          <a:p>
            <a:pPr marL="457200" lvl="0" indent="-457200" eaLnBrk="0" fontAlgn="base" hangingPunct="0">
              <a:lnSpc>
                <a:spcPct val="100000"/>
              </a:lnSpc>
              <a:spcBef>
                <a:spcPct val="0"/>
              </a:spcBef>
              <a:spcAft>
                <a:spcPct val="0"/>
              </a:spcAft>
              <a:buClrTx/>
              <a:buSzTx/>
              <a:buAutoNum type="arabicPeriod"/>
            </a:pPr>
            <a:r>
              <a:rPr lang="en-IN" b="1" dirty="0" err="1" smtClean="0"/>
              <a:t>android:choiceMode</a:t>
            </a:r>
            <a:r>
              <a:rPr lang="en-IN" b="1" dirty="0" smtClean="0"/>
              <a:t>: </a:t>
            </a:r>
            <a:r>
              <a:rPr lang="en-GB" dirty="0"/>
              <a:t>The “</a:t>
            </a:r>
            <a:r>
              <a:rPr lang="en-GB" dirty="0" err="1"/>
              <a:t>choiceMode</a:t>
            </a:r>
            <a:r>
              <a:rPr lang="en-GB" dirty="0"/>
              <a:t>” attribute is used to specify the number of items that can be selected at once from the list. </a:t>
            </a:r>
            <a:endParaRPr lang="en-GB" b="1"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3749298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List </a:t>
            </a:r>
            <a:r>
              <a:rPr lang="en-GB" dirty="0" smtClean="0"/>
              <a:t>View</a:t>
            </a:r>
            <a:endParaRPr lang="en-IN" dirty="0"/>
          </a:p>
        </p:txBody>
      </p:sp>
      <p:sp>
        <p:nvSpPr>
          <p:cNvPr id="14" name="Content Placeholder 13"/>
          <p:cNvSpPr>
            <a:spLocks noGrp="1"/>
          </p:cNvSpPr>
          <p:nvPr>
            <p:ph idx="1"/>
          </p:nvPr>
        </p:nvSpPr>
        <p:spPr>
          <a:xfrm>
            <a:off x="1522413" y="1981200"/>
            <a:ext cx="9829799" cy="4760168"/>
          </a:xfrm>
        </p:spPr>
        <p:txBody>
          <a:bodyPr>
            <a:normAutofit/>
          </a:bodyPr>
          <a:lstStyle/>
          <a:p>
            <a:pPr marL="0" lvl="0" indent="0" eaLnBrk="0" fontAlgn="base" hangingPunct="0">
              <a:lnSpc>
                <a:spcPct val="100000"/>
              </a:lnSpc>
              <a:spcBef>
                <a:spcPct val="0"/>
              </a:spcBef>
              <a:spcAft>
                <a:spcPct val="0"/>
              </a:spcAft>
              <a:buClrTx/>
              <a:buSzTx/>
              <a:buNone/>
            </a:pPr>
            <a:r>
              <a:rPr lang="en-GB" dirty="0" err="1"/>
              <a:t>var</a:t>
            </a:r>
            <a:r>
              <a:rPr lang="en-GB" dirty="0"/>
              <a:t> </a:t>
            </a:r>
            <a:r>
              <a:rPr lang="en-GB" dirty="0" err="1"/>
              <a:t>mListView</a:t>
            </a:r>
            <a:r>
              <a:rPr lang="en-GB" dirty="0"/>
              <a:t> = </a:t>
            </a:r>
            <a:r>
              <a:rPr lang="en-GB" dirty="0" err="1"/>
              <a:t>findViewById</a:t>
            </a:r>
            <a:r>
              <a:rPr lang="en-GB" dirty="0"/>
              <a:t>&lt;</a:t>
            </a:r>
            <a:r>
              <a:rPr lang="en-GB" dirty="0" err="1"/>
              <a:t>ListView</a:t>
            </a:r>
            <a:r>
              <a:rPr lang="en-GB" dirty="0"/>
              <a:t>&gt;(</a:t>
            </a:r>
            <a:r>
              <a:rPr lang="en-GB" dirty="0" err="1"/>
              <a:t>R.id.userlist</a:t>
            </a:r>
            <a:r>
              <a:rPr lang="en-GB" dirty="0"/>
              <a:t>)</a:t>
            </a:r>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err="1" smtClean="0"/>
              <a:t>val</a:t>
            </a:r>
            <a:r>
              <a:rPr lang="en-GB" dirty="0" smtClean="0"/>
              <a:t> </a:t>
            </a:r>
            <a:r>
              <a:rPr lang="en-GB" dirty="0"/>
              <a:t>users = </a:t>
            </a:r>
            <a:r>
              <a:rPr lang="en-GB" dirty="0" err="1"/>
              <a:t>arrayOf</a:t>
            </a:r>
            <a:r>
              <a:rPr lang="en-GB" dirty="0" smtClean="0"/>
              <a:t>("</a:t>
            </a:r>
            <a:r>
              <a:rPr lang="en-GB" dirty="0" err="1" smtClean="0"/>
              <a:t>Virat</a:t>
            </a:r>
            <a:r>
              <a:rPr lang="en-GB" dirty="0" smtClean="0"/>
              <a:t>", </a:t>
            </a:r>
            <a:r>
              <a:rPr lang="en-GB" dirty="0"/>
              <a:t>"</a:t>
            </a:r>
            <a:r>
              <a:rPr lang="en-GB" dirty="0" err="1" smtClean="0"/>
              <a:t>Rohit</a:t>
            </a:r>
            <a:r>
              <a:rPr lang="en-GB" dirty="0" smtClean="0"/>
              <a:t>”, "</a:t>
            </a:r>
            <a:r>
              <a:rPr lang="en-GB" dirty="0" err="1" smtClean="0"/>
              <a:t>Smith","Williamson</a:t>
            </a:r>
            <a:r>
              <a:rPr lang="en-GB" dirty="0"/>
              <a:t>", </a:t>
            </a:r>
            <a:r>
              <a:rPr lang="en-GB" dirty="0" smtClean="0"/>
              <a:t>"Taylor")</a:t>
            </a:r>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err="1" smtClean="0"/>
              <a:t>var</a:t>
            </a:r>
            <a:r>
              <a:rPr lang="en-GB" dirty="0" smtClean="0"/>
              <a:t> </a:t>
            </a:r>
            <a:r>
              <a:rPr lang="en-GB" dirty="0" err="1"/>
              <a:t>arrayAdapter</a:t>
            </a:r>
            <a:r>
              <a:rPr lang="en-GB" dirty="0"/>
              <a:t> = </a:t>
            </a:r>
            <a:r>
              <a:rPr lang="en-GB" dirty="0" err="1" smtClean="0"/>
              <a:t>ArrayAdapter</a:t>
            </a:r>
            <a:r>
              <a:rPr lang="en-GB" dirty="0" smtClean="0"/>
              <a:t>(this,android.R.layout.simple_list_item_1</a:t>
            </a:r>
            <a:r>
              <a:rPr lang="en-GB" dirty="0"/>
              <a:t>, users</a:t>
            </a:r>
            <a:r>
              <a:rPr lang="en-GB" dirty="0" smtClean="0"/>
              <a: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err="1" smtClean="0"/>
              <a:t>mListView.adapter</a:t>
            </a:r>
            <a:r>
              <a:rPr lang="en-GB" dirty="0" smtClean="0"/>
              <a:t> </a:t>
            </a:r>
            <a:r>
              <a:rPr lang="en-GB" dirty="0"/>
              <a:t>= </a:t>
            </a:r>
            <a:r>
              <a:rPr lang="en-GB" dirty="0" err="1"/>
              <a:t>arrayAdapter</a:t>
            </a:r>
            <a:endParaRPr lang="en-IN" dirty="0"/>
          </a:p>
          <a:p>
            <a:endParaRPr lang="en-GB" dirty="0"/>
          </a:p>
        </p:txBody>
      </p:sp>
    </p:spTree>
    <p:extLst>
      <p:ext uri="{BB962C8B-B14F-4D97-AF65-F5344CB8AC3E}">
        <p14:creationId xmlns:p14="http://schemas.microsoft.com/office/powerpoint/2010/main" val="1132972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9829799" cy="4968552"/>
          </a:xfrm>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GB" dirty="0"/>
              <a:t>custom </a:t>
            </a:r>
            <a:r>
              <a:rPr lang="en-GB" dirty="0" err="1"/>
              <a:t>ListView</a:t>
            </a:r>
            <a:r>
              <a:rPr lang="en-GB" dirty="0"/>
              <a:t> also uses Adapter classes which added the content from data source (such as string array, array, database </a:t>
            </a:r>
            <a:r>
              <a:rPr lang="en-GB" dirty="0" err="1"/>
              <a:t>etc</a:t>
            </a:r>
            <a:r>
              <a:rPr lang="en-GB" dirty="0"/>
              <a:t>). Adapter bridges data between an </a:t>
            </a:r>
            <a:r>
              <a:rPr lang="en-GB" dirty="0" err="1"/>
              <a:t>AdapterViews</a:t>
            </a:r>
            <a:r>
              <a:rPr lang="en-GB" dirty="0"/>
              <a:t> and other </a:t>
            </a:r>
            <a:r>
              <a:rPr lang="en-GB" dirty="0" smtClean="0"/>
              <a:t>Views</a:t>
            </a:r>
          </a:p>
          <a:p>
            <a:pPr marL="0" indent="0" eaLnBrk="0" fontAlgn="base" hangingPunct="0">
              <a:lnSpc>
                <a:spcPct val="100000"/>
              </a:lnSpc>
              <a:spcBef>
                <a:spcPct val="0"/>
              </a:spcBef>
              <a:spcAft>
                <a:spcPct val="0"/>
              </a:spcAft>
              <a:buClrTx/>
              <a:buSzTx/>
              <a:buNone/>
            </a:pPr>
            <a:endParaRPr lang="en-IN" dirty="0" smtClean="0"/>
          </a:p>
          <a:p>
            <a:pPr marL="0" indent="0" eaLnBrk="0" fontAlgn="base" hangingPunct="0">
              <a:lnSpc>
                <a:spcPct val="100000"/>
              </a:lnSpc>
              <a:spcBef>
                <a:spcPct val="0"/>
              </a:spcBef>
              <a:spcAft>
                <a:spcPct val="0"/>
              </a:spcAft>
              <a:buClrTx/>
              <a:buSzTx/>
              <a:buNone/>
            </a:pPr>
            <a:r>
              <a:rPr lang="en-IN" b="1" dirty="0" smtClean="0"/>
              <a:t>activity_main.xml</a:t>
            </a:r>
            <a:endParaRPr lang="en-IN" b="1" dirty="0"/>
          </a:p>
          <a:p>
            <a:pPr marL="0" lvl="0" indent="0" eaLnBrk="0" fontAlgn="base" hangingPunct="0">
              <a:lnSpc>
                <a:spcPct val="100000"/>
              </a:lnSpc>
              <a:spcBef>
                <a:spcPct val="0"/>
              </a:spcBef>
              <a:spcAft>
                <a:spcPct val="0"/>
              </a:spcAft>
              <a:buClrTx/>
              <a:buSzTx/>
              <a:buNone/>
            </a:pPr>
            <a:endParaRPr lang="en-IN" i="1" dirty="0" smtClean="0"/>
          </a:p>
          <a:p>
            <a:pPr marL="0" lvl="0" indent="0" eaLnBrk="0" fontAlgn="base" hangingPunct="0">
              <a:lnSpc>
                <a:spcPct val="100000"/>
              </a:lnSpc>
              <a:spcBef>
                <a:spcPct val="0"/>
              </a:spcBef>
              <a:spcAft>
                <a:spcPct val="0"/>
              </a:spcAft>
              <a:buClrTx/>
              <a:buSzTx/>
              <a:buNone/>
            </a:pPr>
            <a:r>
              <a:rPr lang="en-IN" i="1" dirty="0" smtClean="0"/>
              <a:t>&lt;</a:t>
            </a:r>
            <a:r>
              <a:rPr lang="en-IN" i="1" dirty="0" err="1"/>
              <a:t>RelativeLayout</a:t>
            </a:r>
            <a:r>
              <a:rPr lang="en-IN" i="1" dirty="0"/>
              <a:t> </a:t>
            </a:r>
          </a:p>
          <a:p>
            <a:pPr marL="0" lvl="0" indent="0" eaLnBrk="0" fontAlgn="base" hangingPunct="0">
              <a:lnSpc>
                <a:spcPct val="100000"/>
              </a:lnSpc>
              <a:spcBef>
                <a:spcPct val="0"/>
              </a:spcBef>
              <a:spcAft>
                <a:spcPct val="0"/>
              </a:spcAft>
              <a:buClrTx/>
              <a:buSzTx/>
              <a:buNone/>
            </a:pPr>
            <a:r>
              <a:rPr lang="en-IN" i="1" dirty="0"/>
              <a:t>    </a:t>
            </a:r>
            <a:r>
              <a:rPr lang="en-IN" i="1" dirty="0" err="1"/>
              <a:t>xmlns:android</a:t>
            </a:r>
            <a:r>
              <a:rPr lang="en-IN" i="1" dirty="0"/>
              <a:t>="http://schemas.android.com/</a:t>
            </a:r>
            <a:r>
              <a:rPr lang="en-IN" i="1" dirty="0" err="1"/>
              <a:t>apk</a:t>
            </a:r>
            <a:r>
              <a:rPr lang="en-IN" i="1" dirty="0"/>
              <a:t>/res/android"  </a:t>
            </a:r>
          </a:p>
          <a:p>
            <a:pPr marL="0" lvl="0" indent="0" eaLnBrk="0" fontAlgn="base" hangingPunct="0">
              <a:lnSpc>
                <a:spcPct val="100000"/>
              </a:lnSpc>
              <a:spcBef>
                <a:spcPct val="0"/>
              </a:spcBef>
              <a:spcAft>
                <a:spcPct val="0"/>
              </a:spcAft>
              <a:buClrTx/>
              <a:buSzTx/>
              <a:buNone/>
            </a:pPr>
            <a:r>
              <a:rPr lang="en-IN" i="1" dirty="0"/>
              <a:t>    </a:t>
            </a:r>
            <a:r>
              <a:rPr lang="en-IN" i="1" dirty="0" err="1"/>
              <a:t>android:layout_width</a:t>
            </a:r>
            <a:r>
              <a:rPr lang="en-IN" i="1" dirty="0"/>
              <a:t>="</a:t>
            </a:r>
            <a:r>
              <a:rPr lang="en-IN" i="1" dirty="0" err="1"/>
              <a:t>match_parent</a:t>
            </a:r>
            <a:r>
              <a:rPr lang="en-IN" i="1" dirty="0"/>
              <a:t>"  </a:t>
            </a:r>
          </a:p>
          <a:p>
            <a:pPr marL="0" lvl="0" indent="0" eaLnBrk="0" fontAlgn="base" hangingPunct="0">
              <a:lnSpc>
                <a:spcPct val="100000"/>
              </a:lnSpc>
              <a:spcBef>
                <a:spcPct val="0"/>
              </a:spcBef>
              <a:spcAft>
                <a:spcPct val="0"/>
              </a:spcAft>
              <a:buClrTx/>
              <a:buSzTx/>
              <a:buNone/>
            </a:pPr>
            <a:r>
              <a:rPr lang="en-IN" i="1" dirty="0"/>
              <a:t>    </a:t>
            </a:r>
            <a:r>
              <a:rPr lang="en-IN" i="1" dirty="0" err="1"/>
              <a:t>android:layout_height</a:t>
            </a:r>
            <a:r>
              <a:rPr lang="en-IN" i="1" dirty="0"/>
              <a:t>="</a:t>
            </a:r>
            <a:r>
              <a:rPr lang="en-IN" i="1" dirty="0" err="1"/>
              <a:t>match_parent</a:t>
            </a:r>
            <a:r>
              <a:rPr lang="en-IN" i="1" dirty="0"/>
              <a:t>"  </a:t>
            </a:r>
          </a:p>
          <a:p>
            <a:pPr marL="0" lvl="0" indent="0" eaLnBrk="0" fontAlgn="base" hangingPunct="0">
              <a:lnSpc>
                <a:spcPct val="100000"/>
              </a:lnSpc>
              <a:spcBef>
                <a:spcPct val="0"/>
              </a:spcBef>
              <a:spcAft>
                <a:spcPct val="0"/>
              </a:spcAft>
              <a:buClrTx/>
              <a:buSzTx/>
              <a:buNone/>
            </a:pPr>
            <a:r>
              <a:rPr lang="en-IN" i="1" dirty="0"/>
              <a:t>   &gt;  </a:t>
            </a:r>
          </a:p>
          <a:p>
            <a:pPr marL="0" lvl="0" indent="0" eaLnBrk="0" fontAlgn="base" hangingPunct="0">
              <a:lnSpc>
                <a:spcPct val="100000"/>
              </a:lnSpc>
              <a:spcBef>
                <a:spcPct val="0"/>
              </a:spcBef>
              <a:spcAft>
                <a:spcPct val="0"/>
              </a:spcAft>
              <a:buClrTx/>
              <a:buSzTx/>
              <a:buNone/>
            </a:pPr>
            <a:r>
              <a:rPr lang="en-IN" i="1" dirty="0"/>
              <a:t>  </a:t>
            </a:r>
          </a:p>
          <a:p>
            <a:pPr marL="0" indent="0" eaLnBrk="0" fontAlgn="base" hangingPunct="0">
              <a:lnSpc>
                <a:spcPct val="100000"/>
              </a:lnSpc>
              <a:spcBef>
                <a:spcPct val="0"/>
              </a:spcBef>
              <a:spcAft>
                <a:spcPct val="0"/>
              </a:spcAft>
              <a:buClrTx/>
              <a:buSzTx/>
              <a:buNone/>
            </a:pPr>
            <a:r>
              <a:rPr lang="en-IN" i="1" dirty="0"/>
              <a:t>    &lt;</a:t>
            </a:r>
            <a:r>
              <a:rPr lang="en-IN" i="1" dirty="0" err="1"/>
              <a:t>ListView</a:t>
            </a:r>
            <a:r>
              <a:rPr lang="en-IN" i="1" dirty="0"/>
              <a:t>  </a:t>
            </a:r>
          </a:p>
          <a:p>
            <a:pPr marL="0" indent="0" eaLnBrk="0" fontAlgn="base" hangingPunct="0">
              <a:lnSpc>
                <a:spcPct val="100000"/>
              </a:lnSpc>
              <a:spcBef>
                <a:spcPct val="0"/>
              </a:spcBef>
              <a:spcAft>
                <a:spcPct val="0"/>
              </a:spcAft>
              <a:buClrTx/>
              <a:buSzTx/>
              <a:buNone/>
            </a:pPr>
            <a:r>
              <a:rPr lang="en-IN" i="1" dirty="0"/>
              <a:t>        </a:t>
            </a:r>
            <a:r>
              <a:rPr lang="en-IN" i="1" dirty="0" err="1"/>
              <a:t>android:id</a:t>
            </a:r>
            <a:r>
              <a:rPr lang="en-IN" i="1" dirty="0"/>
              <a:t>="@+id/</a:t>
            </a:r>
            <a:r>
              <a:rPr lang="en-IN" i="1" dirty="0" err="1"/>
              <a:t>listView</a:t>
            </a:r>
            <a:r>
              <a:rPr lang="en-IN" i="1" dirty="0"/>
              <a:t>"  </a:t>
            </a:r>
          </a:p>
          <a:p>
            <a:pPr marL="0" indent="0" eaLnBrk="0" fontAlgn="base" hangingPunct="0">
              <a:lnSpc>
                <a:spcPct val="100000"/>
              </a:lnSpc>
              <a:spcBef>
                <a:spcPct val="0"/>
              </a:spcBef>
              <a:spcAft>
                <a:spcPct val="0"/>
              </a:spcAft>
              <a:buClrTx/>
              <a:buSzTx/>
              <a:buNone/>
            </a:pPr>
            <a:r>
              <a:rPr lang="en-IN" i="1" dirty="0"/>
              <a:t>        </a:t>
            </a:r>
            <a:r>
              <a:rPr lang="en-IN" i="1" dirty="0" err="1"/>
              <a:t>android:layout_width</a:t>
            </a:r>
            <a:r>
              <a:rPr lang="en-IN" i="1" dirty="0"/>
              <a:t>="</a:t>
            </a:r>
            <a:r>
              <a:rPr lang="en-IN" i="1" dirty="0" err="1"/>
              <a:t>match_parent</a:t>
            </a:r>
            <a:r>
              <a:rPr lang="en-IN" i="1" dirty="0"/>
              <a:t>"  </a:t>
            </a:r>
          </a:p>
          <a:p>
            <a:pPr marL="0" indent="0" eaLnBrk="0" fontAlgn="base" hangingPunct="0">
              <a:lnSpc>
                <a:spcPct val="100000"/>
              </a:lnSpc>
              <a:spcBef>
                <a:spcPct val="0"/>
              </a:spcBef>
              <a:spcAft>
                <a:spcPct val="0"/>
              </a:spcAft>
              <a:buClrTx/>
              <a:buSzTx/>
              <a:buNone/>
            </a:pPr>
            <a:r>
              <a:rPr lang="en-IN" i="1" dirty="0"/>
              <a:t>        </a:t>
            </a:r>
            <a:r>
              <a:rPr lang="en-IN" i="1" dirty="0" err="1"/>
              <a:t>android:layout_height</a:t>
            </a:r>
            <a:r>
              <a:rPr lang="en-IN" i="1" dirty="0"/>
              <a:t>="</a:t>
            </a:r>
            <a:r>
              <a:rPr lang="en-IN" i="1" dirty="0" err="1"/>
              <a:t>match_parent</a:t>
            </a:r>
            <a:r>
              <a:rPr lang="en-IN" i="1" dirty="0"/>
              <a:t>"/&gt;  </a:t>
            </a:r>
            <a:endParaRPr lang="en-IN" i="1" dirty="0" smtClean="0"/>
          </a:p>
          <a:p>
            <a:pPr marL="0" indent="0" eaLnBrk="0" fontAlgn="base" hangingPunct="0">
              <a:lnSpc>
                <a:spcPct val="100000"/>
              </a:lnSpc>
              <a:spcBef>
                <a:spcPct val="0"/>
              </a:spcBef>
              <a:spcAft>
                <a:spcPct val="0"/>
              </a:spcAft>
              <a:buClrTx/>
              <a:buSzTx/>
              <a:buNone/>
            </a:pPr>
            <a:endParaRPr lang="en-IN" i="1" dirty="0"/>
          </a:p>
          <a:p>
            <a:pPr marL="0" lvl="0" indent="0" eaLnBrk="0" fontAlgn="base" hangingPunct="0">
              <a:lnSpc>
                <a:spcPct val="100000"/>
              </a:lnSpc>
              <a:spcBef>
                <a:spcPct val="0"/>
              </a:spcBef>
              <a:spcAft>
                <a:spcPct val="0"/>
              </a:spcAft>
              <a:buClrTx/>
              <a:buSzTx/>
              <a:buNone/>
            </a:pPr>
            <a:r>
              <a:rPr lang="en-IN" i="1" dirty="0" smtClean="0"/>
              <a:t>&lt;/</a:t>
            </a:r>
            <a:r>
              <a:rPr lang="en-IN" i="1" dirty="0" err="1"/>
              <a:t>RelativeLayout</a:t>
            </a:r>
            <a:r>
              <a:rPr lang="en-IN" i="1" dirty="0"/>
              <a:t>&gt; </a:t>
            </a:r>
            <a:endParaRPr lang="en-IN" dirty="0"/>
          </a:p>
        </p:txBody>
      </p:sp>
    </p:spTree>
    <p:extLst>
      <p:ext uri="{BB962C8B-B14F-4D97-AF65-F5344CB8AC3E}">
        <p14:creationId xmlns:p14="http://schemas.microsoft.com/office/powerpoint/2010/main" val="532832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10548663" cy="4968552"/>
          </a:xfrm>
        </p:spPr>
        <p:txBody>
          <a:bodyPr>
            <a:normAutofit fontScale="55000" lnSpcReduction="20000"/>
          </a:bodyPr>
          <a:lstStyle/>
          <a:p>
            <a:pPr marL="0" indent="0">
              <a:buNone/>
            </a:pPr>
            <a:r>
              <a:rPr lang="en-IN" b="1" dirty="0" smtClean="0"/>
              <a:t>mylist.xml</a:t>
            </a:r>
            <a:endParaRPr lang="en-IN" i="1" dirty="0" smtClean="0"/>
          </a:p>
          <a:p>
            <a:pPr marL="0" indent="0">
              <a:buNone/>
            </a:pPr>
            <a:r>
              <a:rPr lang="en-IN" sz="2700" dirty="0"/>
              <a:t>&lt;?xml version="1.0" encoding="utf-8"?&gt;  </a:t>
            </a:r>
          </a:p>
          <a:p>
            <a:pPr marL="0" indent="0">
              <a:buNone/>
            </a:pPr>
            <a:r>
              <a:rPr lang="en-IN" sz="2700" dirty="0"/>
              <a:t>&lt;</a:t>
            </a:r>
            <a:r>
              <a:rPr lang="en-IN" sz="2700" dirty="0" err="1"/>
              <a:t>LinearLayout</a:t>
            </a:r>
            <a:r>
              <a:rPr lang="en-IN" sz="2700" dirty="0"/>
              <a:t> </a:t>
            </a:r>
            <a:endParaRPr lang="en-IN" sz="2700" dirty="0"/>
          </a:p>
          <a:p>
            <a:pPr marL="0" indent="0">
              <a:buNone/>
            </a:pPr>
            <a:r>
              <a:rPr lang="en-IN" sz="2700" dirty="0" err="1"/>
              <a:t>xmlns:android</a:t>
            </a:r>
            <a:r>
              <a:rPr lang="en-IN" sz="2700" dirty="0"/>
              <a:t>="http://</a:t>
            </a:r>
            <a:r>
              <a:rPr lang="en-IN" sz="2700" dirty="0" smtClean="0"/>
              <a:t>schemas.android.com</a:t>
            </a:r>
          </a:p>
          <a:p>
            <a:pPr marL="0" indent="0">
              <a:buNone/>
            </a:pPr>
            <a:r>
              <a:rPr lang="en-IN" sz="2700" dirty="0" smtClean="0"/>
              <a:t>/</a:t>
            </a:r>
            <a:r>
              <a:rPr lang="en-IN" sz="2700" dirty="0" err="1"/>
              <a:t>apk</a:t>
            </a:r>
            <a:r>
              <a:rPr lang="en-IN" sz="2700" dirty="0"/>
              <a:t>/res/android"  </a:t>
            </a:r>
          </a:p>
          <a:p>
            <a:pPr marL="0" indent="0">
              <a:buNone/>
            </a:pPr>
            <a:r>
              <a:rPr lang="en-IN" sz="2700" dirty="0" err="1" smtClean="0"/>
              <a:t>android:layout_width</a:t>
            </a:r>
            <a:r>
              <a:rPr lang="en-IN" sz="2700" dirty="0"/>
              <a:t>="</a:t>
            </a:r>
            <a:r>
              <a:rPr lang="en-IN" sz="2700" dirty="0" err="1"/>
              <a:t>match_parent</a:t>
            </a:r>
            <a:r>
              <a:rPr lang="en-IN" sz="2700" dirty="0"/>
              <a:t>"  </a:t>
            </a:r>
          </a:p>
          <a:p>
            <a:pPr marL="0" indent="0">
              <a:buNone/>
            </a:pPr>
            <a:r>
              <a:rPr lang="en-IN" sz="2700" dirty="0" err="1" smtClean="0"/>
              <a:t>android:layout_height</a:t>
            </a:r>
            <a:r>
              <a:rPr lang="en-IN" sz="2700" dirty="0"/>
              <a:t>="</a:t>
            </a:r>
            <a:r>
              <a:rPr lang="en-IN" sz="2700" dirty="0" err="1"/>
              <a:t>match_parent</a:t>
            </a:r>
            <a:r>
              <a:rPr lang="en-IN" sz="2700" dirty="0"/>
              <a:t>"  </a:t>
            </a:r>
          </a:p>
          <a:p>
            <a:pPr marL="0" indent="0">
              <a:buNone/>
            </a:pPr>
            <a:r>
              <a:rPr lang="en-IN" sz="2700" dirty="0" err="1" smtClean="0"/>
              <a:t>android:orientation</a:t>
            </a:r>
            <a:r>
              <a:rPr lang="en-IN" sz="2700" dirty="0"/>
              <a:t>="horizontal"&gt;  </a:t>
            </a:r>
          </a:p>
          <a:p>
            <a:pPr marL="0" indent="0">
              <a:buNone/>
            </a:pPr>
            <a:r>
              <a:rPr lang="en-IN" sz="2700" dirty="0"/>
              <a:t>    &lt;</a:t>
            </a:r>
            <a:r>
              <a:rPr lang="en-IN" sz="2700" dirty="0" err="1"/>
              <a:t>LinearLayout</a:t>
            </a:r>
            <a:r>
              <a:rPr lang="en-IN" sz="2700" dirty="0"/>
              <a:t>  </a:t>
            </a:r>
          </a:p>
          <a:p>
            <a:pPr marL="0" indent="0">
              <a:buNone/>
            </a:pPr>
            <a:r>
              <a:rPr lang="en-IN" sz="2700" dirty="0"/>
              <a:t>        </a:t>
            </a:r>
            <a:r>
              <a:rPr lang="en-IN" sz="2700" dirty="0" err="1"/>
              <a:t>android:orientation</a:t>
            </a:r>
            <a:r>
              <a:rPr lang="en-IN" sz="2700" dirty="0"/>
              <a:t>="horizontal"  </a:t>
            </a:r>
          </a:p>
          <a:p>
            <a:pPr marL="0" indent="0">
              <a:buNone/>
            </a:pPr>
            <a:r>
              <a:rPr lang="en-IN" sz="2700" dirty="0"/>
              <a:t>        </a:t>
            </a:r>
            <a:r>
              <a:rPr lang="en-IN" sz="2700" dirty="0" err="1"/>
              <a:t>android:layout_width</a:t>
            </a:r>
            <a:r>
              <a:rPr lang="en-IN" sz="2700" dirty="0"/>
              <a:t>="</a:t>
            </a:r>
            <a:r>
              <a:rPr lang="en-IN" sz="2700" dirty="0" err="1"/>
              <a:t>wrap_content</a:t>
            </a:r>
            <a:r>
              <a:rPr lang="en-IN" sz="2700" dirty="0"/>
              <a:t>"  </a:t>
            </a:r>
          </a:p>
          <a:p>
            <a:pPr marL="0" indent="0">
              <a:buNone/>
            </a:pPr>
            <a:r>
              <a:rPr lang="en-IN" sz="2700" dirty="0"/>
              <a:t>        </a:t>
            </a:r>
            <a:r>
              <a:rPr lang="en-IN" sz="2700" dirty="0" err="1"/>
              <a:t>android:layout_height</a:t>
            </a:r>
            <a:r>
              <a:rPr lang="en-IN" sz="2700" dirty="0"/>
              <a:t>="</a:t>
            </a:r>
            <a:r>
              <a:rPr lang="en-IN" sz="2700" dirty="0" err="1"/>
              <a:t>wrap_content</a:t>
            </a:r>
            <a:r>
              <a:rPr lang="en-IN" sz="2700" dirty="0"/>
              <a:t>"  </a:t>
            </a:r>
          </a:p>
          <a:p>
            <a:pPr marL="0" indent="0">
              <a:buNone/>
            </a:pPr>
            <a:r>
              <a:rPr lang="en-IN" sz="2700" dirty="0"/>
              <a:t>        </a:t>
            </a:r>
            <a:r>
              <a:rPr lang="en-IN" sz="2700" dirty="0" err="1"/>
              <a:t>android:gravity</a:t>
            </a:r>
            <a:r>
              <a:rPr lang="en-IN" sz="2700" dirty="0"/>
              <a:t>="</a:t>
            </a:r>
            <a:r>
              <a:rPr lang="en-IN" sz="2700" dirty="0" err="1"/>
              <a:t>center</a:t>
            </a:r>
            <a:r>
              <a:rPr lang="en-IN" sz="2700" dirty="0"/>
              <a:t>" &gt;  </a:t>
            </a:r>
          </a:p>
        </p:txBody>
      </p:sp>
      <p:sp>
        <p:nvSpPr>
          <p:cNvPr id="2" name="Rectangle 1"/>
          <p:cNvSpPr/>
          <p:nvPr/>
        </p:nvSpPr>
        <p:spPr>
          <a:xfrm>
            <a:off x="6912895" y="1872020"/>
            <a:ext cx="5158181" cy="4755148"/>
          </a:xfrm>
          <a:prstGeom prst="rect">
            <a:avLst/>
          </a:prstGeom>
        </p:spPr>
        <p:txBody>
          <a:bodyPr wrap="square">
            <a:spAutoFit/>
          </a:bodyPr>
          <a:lstStyle/>
          <a:p>
            <a:r>
              <a:rPr lang="en-IN" dirty="0"/>
              <a:t> </a:t>
            </a:r>
            <a:r>
              <a:rPr lang="en-IN" b="1" dirty="0"/>
              <a:t> </a:t>
            </a:r>
            <a:r>
              <a:rPr lang="en-IN" sz="1500" dirty="0"/>
              <a:t>&lt;</a:t>
            </a:r>
            <a:r>
              <a:rPr lang="en-IN" sz="1500" dirty="0" err="1"/>
              <a:t>ImageView</a:t>
            </a:r>
            <a:r>
              <a:rPr lang="en-IN" sz="1500" dirty="0"/>
              <a:t>  </a:t>
            </a:r>
          </a:p>
          <a:p>
            <a:r>
              <a:rPr lang="en-IN" sz="1500" dirty="0"/>
              <a:t>        </a:t>
            </a:r>
            <a:r>
              <a:rPr lang="en-IN" sz="1500" dirty="0" err="1"/>
              <a:t>android:id</a:t>
            </a:r>
            <a:r>
              <a:rPr lang="en-IN" sz="1500" dirty="0"/>
              <a:t>="@+id/icon"  </a:t>
            </a:r>
          </a:p>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app:srcCompat</a:t>
            </a:r>
            <a:r>
              <a:rPr lang="en-IN" sz="1500" dirty="0"/>
              <a:t>="@</a:t>
            </a:r>
            <a:r>
              <a:rPr lang="en-IN" sz="1500" dirty="0" err="1"/>
              <a:t>mipmap</a:t>
            </a:r>
            <a:r>
              <a:rPr lang="en-IN" sz="1500" dirty="0"/>
              <a:t>/</a:t>
            </a:r>
            <a:r>
              <a:rPr lang="en-IN" sz="1500" dirty="0" err="1"/>
              <a:t>ic_launcher</a:t>
            </a:r>
            <a:r>
              <a:rPr lang="en-IN" sz="1500" dirty="0"/>
              <a:t>" </a:t>
            </a:r>
            <a:r>
              <a:rPr lang="en-IN" sz="1500" dirty="0" smtClean="0"/>
              <a:t>/&gt;</a:t>
            </a:r>
          </a:p>
          <a:p>
            <a:r>
              <a:rPr lang="en-IN" sz="1500" dirty="0" smtClean="0"/>
              <a:t> </a:t>
            </a:r>
            <a:endParaRPr lang="en-IN" sz="1500" dirty="0"/>
          </a:p>
          <a:p>
            <a:r>
              <a:rPr lang="en-IN" sz="1500" dirty="0"/>
              <a:t>&lt;</a:t>
            </a:r>
            <a:r>
              <a:rPr lang="en-IN" sz="1500" dirty="0" err="1"/>
              <a:t>LinearLayout</a:t>
            </a:r>
            <a:r>
              <a:rPr lang="en-IN" sz="1500" dirty="0"/>
              <a:t>  </a:t>
            </a:r>
          </a:p>
          <a:p>
            <a:r>
              <a:rPr lang="en-IN" sz="1500" dirty="0"/>
              <a:t>        </a:t>
            </a:r>
            <a:r>
              <a:rPr lang="en-IN" sz="1500" dirty="0" err="1"/>
              <a:t>android:layout_width</a:t>
            </a:r>
            <a:r>
              <a:rPr lang="en-IN" sz="1500" dirty="0"/>
              <a:t>="</a:t>
            </a:r>
            <a:r>
              <a:rPr lang="en-IN" sz="1500" dirty="0" err="1"/>
              <a:t>match_parent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android:layout_weight</a:t>
            </a:r>
            <a:r>
              <a:rPr lang="en-IN" sz="1500" dirty="0"/>
              <a:t>="1"  </a:t>
            </a:r>
          </a:p>
          <a:p>
            <a:r>
              <a:rPr lang="en-IN" sz="1500" dirty="0"/>
              <a:t>        </a:t>
            </a:r>
            <a:r>
              <a:rPr lang="en-IN" sz="1500" dirty="0" err="1"/>
              <a:t>android:orientation</a:t>
            </a:r>
            <a:r>
              <a:rPr lang="en-IN" sz="1500" dirty="0"/>
              <a:t>="vertical"&gt;  </a:t>
            </a:r>
          </a:p>
          <a:p>
            <a:r>
              <a:rPr lang="en-IN" sz="1500" dirty="0"/>
              <a:t>  </a:t>
            </a:r>
          </a:p>
          <a:p>
            <a:r>
              <a:rPr lang="en-IN" sz="1500" dirty="0"/>
              <a:t>        &lt;</a:t>
            </a:r>
            <a:r>
              <a:rPr lang="en-IN" sz="1500" dirty="0" err="1"/>
              <a:t>TextView</a:t>
            </a:r>
            <a:r>
              <a:rPr lang="en-IN" sz="1500" dirty="0"/>
              <a:t>  </a:t>
            </a:r>
          </a:p>
          <a:p>
            <a:r>
              <a:rPr lang="en-IN" sz="1500" dirty="0"/>
              <a:t>            </a:t>
            </a:r>
            <a:r>
              <a:rPr lang="en-IN" sz="1500" dirty="0" err="1"/>
              <a:t>android:id</a:t>
            </a:r>
            <a:r>
              <a:rPr lang="en-IN" sz="1500" dirty="0"/>
              <a:t>="@+id/title"  </a:t>
            </a:r>
          </a:p>
          <a:p>
            <a:r>
              <a:rPr lang="en-IN" sz="1500" dirty="0"/>
              <a:t>            </a:t>
            </a:r>
            <a:r>
              <a:rPr lang="en-IN" sz="1500" dirty="0" err="1"/>
              <a:t>android:layout_width</a:t>
            </a:r>
            <a:r>
              <a:rPr lang="en-IN" sz="1500" dirty="0"/>
              <a:t>="</a:t>
            </a:r>
            <a:r>
              <a:rPr lang="en-IN" sz="1500" dirty="0" err="1"/>
              <a:t>match_parent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android:text</a:t>
            </a:r>
            <a:r>
              <a:rPr lang="en-IN" sz="1500" dirty="0"/>
              <a:t>="title"  </a:t>
            </a:r>
          </a:p>
          <a:p>
            <a:r>
              <a:rPr lang="en-IN" sz="1500" dirty="0"/>
              <a:t>            </a:t>
            </a:r>
            <a:r>
              <a:rPr lang="en-IN" sz="1500" dirty="0" err="1"/>
              <a:t>android:textStyle</a:t>
            </a:r>
            <a:r>
              <a:rPr lang="en-IN" sz="1500" dirty="0"/>
              <a:t>="bold"  </a:t>
            </a:r>
          </a:p>
          <a:p>
            <a:r>
              <a:rPr lang="en-IN" sz="1500" dirty="0"/>
              <a:t>            </a:t>
            </a:r>
            <a:r>
              <a:rPr lang="en-IN" sz="1500" dirty="0" err="1"/>
              <a:t>android:layout_marginLeft</a:t>
            </a:r>
            <a:r>
              <a:rPr lang="en-IN" sz="1500" dirty="0"/>
              <a:t>="15dp"  </a:t>
            </a:r>
          </a:p>
          <a:p>
            <a:r>
              <a:rPr lang="en-IN" sz="1500" dirty="0"/>
              <a:t>            </a:t>
            </a:r>
            <a:r>
              <a:rPr lang="en-IN" sz="1500" dirty="0" err="1"/>
              <a:t>android:layout_marginStart</a:t>
            </a:r>
            <a:r>
              <a:rPr lang="en-IN" sz="1500" dirty="0"/>
              <a:t>="15dp</a:t>
            </a:r>
            <a:r>
              <a:rPr lang="en-IN" sz="1500" dirty="0" smtClean="0"/>
              <a:t>"/&gt;</a:t>
            </a:r>
            <a:endParaRPr lang="en-IN" sz="1500" dirty="0"/>
          </a:p>
        </p:txBody>
      </p:sp>
      <p:sp>
        <p:nvSpPr>
          <p:cNvPr id="3" name="Rounded Rectangle 2"/>
          <p:cNvSpPr/>
          <p:nvPr/>
        </p:nvSpPr>
        <p:spPr>
          <a:xfrm>
            <a:off x="6912895" y="1772816"/>
            <a:ext cx="45719"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24228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10548663" cy="4968552"/>
          </a:xfrm>
        </p:spPr>
        <p:txBody>
          <a:bodyPr>
            <a:normAutofit fontScale="85000" lnSpcReduction="20000"/>
          </a:bodyPr>
          <a:lstStyle/>
          <a:p>
            <a:pPr marL="0" indent="0">
              <a:buNone/>
            </a:pPr>
            <a:r>
              <a:rPr lang="en-IN" b="1" dirty="0"/>
              <a:t>mylist.xml</a:t>
            </a:r>
          </a:p>
          <a:p>
            <a:pPr marL="0" lvl="0" indent="0" eaLnBrk="0" fontAlgn="base" hangingPunct="0">
              <a:lnSpc>
                <a:spcPct val="100000"/>
              </a:lnSpc>
              <a:spcBef>
                <a:spcPct val="0"/>
              </a:spcBef>
              <a:spcAft>
                <a:spcPct val="0"/>
              </a:spcAft>
              <a:buClrTx/>
              <a:buSzTx/>
              <a:buNone/>
            </a:pPr>
            <a:endParaRPr lang="en-IN" i="1" dirty="0" smtClean="0"/>
          </a:p>
          <a:p>
            <a:pPr marL="0" indent="0">
              <a:buNone/>
            </a:pPr>
            <a:r>
              <a:rPr lang="en-IN" sz="2700" dirty="0"/>
              <a:t>&lt;</a:t>
            </a:r>
            <a:r>
              <a:rPr lang="en-IN" sz="2700" dirty="0" err="1"/>
              <a:t>TextView</a:t>
            </a:r>
            <a:r>
              <a:rPr lang="en-IN" sz="2700" dirty="0"/>
              <a:t>  </a:t>
            </a:r>
          </a:p>
          <a:p>
            <a:pPr marL="0" indent="0">
              <a:buNone/>
            </a:pPr>
            <a:r>
              <a:rPr lang="en-IN" sz="2700" dirty="0"/>
              <a:t>            </a:t>
            </a:r>
            <a:r>
              <a:rPr lang="en-IN" sz="2700" dirty="0" err="1"/>
              <a:t>android:id</a:t>
            </a:r>
            <a:r>
              <a:rPr lang="en-IN" sz="2700" dirty="0"/>
              <a:t>="@+id/description"  </a:t>
            </a:r>
          </a:p>
          <a:p>
            <a:pPr marL="0" indent="0">
              <a:buNone/>
            </a:pPr>
            <a:r>
              <a:rPr lang="en-IN" sz="2700" dirty="0"/>
              <a:t>            </a:t>
            </a:r>
            <a:r>
              <a:rPr lang="en-IN" sz="2700" dirty="0" err="1"/>
              <a:t>android:layout_width</a:t>
            </a:r>
            <a:r>
              <a:rPr lang="en-IN" sz="2700" dirty="0"/>
              <a:t>="</a:t>
            </a:r>
            <a:r>
              <a:rPr lang="en-IN" sz="2700" dirty="0" err="1"/>
              <a:t>match_parent</a:t>
            </a:r>
            <a:r>
              <a:rPr lang="en-IN" sz="2700" dirty="0"/>
              <a:t>"  </a:t>
            </a:r>
          </a:p>
          <a:p>
            <a:pPr marL="0" indent="0">
              <a:buNone/>
            </a:pPr>
            <a:r>
              <a:rPr lang="en-IN" sz="2700" dirty="0"/>
              <a:t>            </a:t>
            </a:r>
            <a:r>
              <a:rPr lang="en-IN" sz="2700" dirty="0" err="1"/>
              <a:t>android:layout_height</a:t>
            </a:r>
            <a:r>
              <a:rPr lang="en-IN" sz="2700" dirty="0"/>
              <a:t>="</a:t>
            </a:r>
            <a:r>
              <a:rPr lang="en-IN" sz="2700" dirty="0" err="1"/>
              <a:t>wrap_content</a:t>
            </a:r>
            <a:r>
              <a:rPr lang="en-IN" sz="2700" dirty="0"/>
              <a:t>"  </a:t>
            </a:r>
          </a:p>
          <a:p>
            <a:pPr marL="0" indent="0">
              <a:buNone/>
            </a:pPr>
            <a:r>
              <a:rPr lang="en-IN" sz="2700" dirty="0"/>
              <a:t>            </a:t>
            </a:r>
            <a:r>
              <a:rPr lang="en-IN" sz="2700" dirty="0" err="1"/>
              <a:t>android:text</a:t>
            </a:r>
            <a:r>
              <a:rPr lang="en-IN" sz="2700" dirty="0"/>
              <a:t>="description"  </a:t>
            </a:r>
          </a:p>
          <a:p>
            <a:pPr marL="0" indent="0">
              <a:buNone/>
            </a:pPr>
            <a:r>
              <a:rPr lang="en-IN" sz="2700" dirty="0" smtClean="0"/>
              <a:t>	</a:t>
            </a:r>
            <a:r>
              <a:rPr lang="en-IN" sz="2700" dirty="0" err="1" smtClean="0"/>
              <a:t>android:textSize</a:t>
            </a:r>
            <a:r>
              <a:rPr lang="en-IN" sz="2700" dirty="0"/>
              <a:t>="16sp"/&gt;  </a:t>
            </a:r>
          </a:p>
          <a:p>
            <a:pPr marL="0" indent="0">
              <a:buNone/>
            </a:pPr>
            <a:r>
              <a:rPr lang="en-IN" sz="2700" dirty="0"/>
              <a:t>    &lt;/</a:t>
            </a:r>
            <a:r>
              <a:rPr lang="en-IN" sz="2700" dirty="0" err="1"/>
              <a:t>LinearLayout</a:t>
            </a:r>
            <a:r>
              <a:rPr lang="en-IN" sz="2700" dirty="0"/>
              <a:t>&gt;  </a:t>
            </a:r>
          </a:p>
          <a:p>
            <a:pPr marL="0" indent="0">
              <a:buNone/>
            </a:pPr>
            <a:r>
              <a:rPr lang="en-IN" sz="2700" dirty="0"/>
              <a:t>    &lt;/</a:t>
            </a:r>
            <a:r>
              <a:rPr lang="en-IN" sz="2700" dirty="0" err="1"/>
              <a:t>LinearLayout</a:t>
            </a:r>
            <a:r>
              <a:rPr lang="en-IN" sz="2700" dirty="0"/>
              <a:t>&gt;  </a:t>
            </a:r>
          </a:p>
          <a:p>
            <a:pPr marL="0" indent="0">
              <a:buNone/>
            </a:pPr>
            <a:r>
              <a:rPr lang="en-IN" sz="2700" dirty="0"/>
              <a:t>&lt;/</a:t>
            </a:r>
            <a:r>
              <a:rPr lang="en-IN" sz="2700" dirty="0" err="1"/>
              <a:t>LinearLayout</a:t>
            </a:r>
            <a:r>
              <a:rPr lang="en-IN" sz="2700" dirty="0"/>
              <a:t>&gt; </a:t>
            </a:r>
            <a:endParaRPr lang="en-IN" sz="2700" dirty="0"/>
          </a:p>
        </p:txBody>
      </p:sp>
    </p:spTree>
    <p:extLst>
      <p:ext uri="{BB962C8B-B14F-4D97-AF65-F5344CB8AC3E}">
        <p14:creationId xmlns:p14="http://schemas.microsoft.com/office/powerpoint/2010/main" val="2774064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10548663" cy="4968552"/>
          </a:xfrm>
        </p:spPr>
        <p:txBody>
          <a:bodyPr>
            <a:normAutofit fontScale="85000" lnSpcReduction="20000"/>
          </a:bodyPr>
          <a:lstStyle/>
          <a:p>
            <a:pPr marL="0" indent="0">
              <a:buNone/>
            </a:pPr>
            <a:r>
              <a:rPr lang="en-IN" b="1" i="1" dirty="0"/>
              <a:t>MainActivity.java</a:t>
            </a:r>
            <a:endParaRPr lang="en-IN" i="1" dirty="0" smtClean="0"/>
          </a:p>
          <a:p>
            <a:pPr marL="0" indent="0">
              <a:buNone/>
            </a:pPr>
            <a:r>
              <a:rPr lang="en-IN" sz="2100" dirty="0" err="1"/>
              <a:t>val</a:t>
            </a:r>
            <a:r>
              <a:rPr lang="en-IN" sz="2100" dirty="0"/>
              <a:t> language = </a:t>
            </a:r>
            <a:r>
              <a:rPr lang="en-IN" sz="2100" dirty="0" err="1"/>
              <a:t>arrayOf</a:t>
            </a:r>
            <a:r>
              <a:rPr lang="en-IN" sz="2100" dirty="0"/>
              <a:t>&lt;String&gt;("C","C++","Java",".Net","</a:t>
            </a:r>
            <a:r>
              <a:rPr lang="en-IN" sz="2100" dirty="0" err="1"/>
              <a:t>Kotlin</a:t>
            </a:r>
            <a:r>
              <a:rPr lang="en-IN" sz="2100" dirty="0"/>
              <a:t>","</a:t>
            </a:r>
            <a:r>
              <a:rPr lang="en-IN" sz="2100" dirty="0" err="1"/>
              <a:t>Ruby","Rails","Python","Java</a:t>
            </a:r>
            <a:r>
              <a:rPr lang="en-IN" sz="2100" dirty="0"/>
              <a:t> Script","</a:t>
            </a:r>
            <a:r>
              <a:rPr lang="en-IN" sz="2100" dirty="0" err="1"/>
              <a:t>Php</a:t>
            </a:r>
            <a:r>
              <a:rPr lang="en-IN" sz="2100" dirty="0"/>
              <a:t>","Ajax","Perl","</a:t>
            </a:r>
            <a:r>
              <a:rPr lang="en-IN" sz="2100" dirty="0" err="1"/>
              <a:t>Hadoop</a:t>
            </a:r>
            <a:r>
              <a:rPr lang="en-IN" sz="2100" dirty="0"/>
              <a:t>")  </a:t>
            </a:r>
          </a:p>
          <a:p>
            <a:pPr marL="0" indent="0">
              <a:buNone/>
            </a:pPr>
            <a:r>
              <a:rPr lang="en-IN" sz="2100" dirty="0"/>
              <a:t>    </a:t>
            </a:r>
            <a:r>
              <a:rPr lang="en-IN" sz="2100" dirty="0" err="1"/>
              <a:t>val</a:t>
            </a:r>
            <a:r>
              <a:rPr lang="en-IN" sz="2100" dirty="0"/>
              <a:t> description = </a:t>
            </a:r>
            <a:r>
              <a:rPr lang="en-IN" sz="2100" dirty="0" err="1"/>
              <a:t>arrayOf</a:t>
            </a:r>
            <a:r>
              <a:rPr lang="en-IN" sz="2100" dirty="0"/>
              <a:t>&lt;String&gt;(  </a:t>
            </a:r>
          </a:p>
          <a:p>
            <a:pPr marL="0" indent="0">
              <a:buNone/>
            </a:pPr>
            <a:r>
              <a:rPr lang="en-IN" sz="2100" dirty="0"/>
              <a:t>            "C programming is considered as the base for other programming languages",  </a:t>
            </a:r>
          </a:p>
          <a:p>
            <a:pPr marL="0" indent="0">
              <a:buNone/>
            </a:pPr>
            <a:r>
              <a:rPr lang="en-IN" sz="2100" dirty="0"/>
              <a:t>            "C++ is an object-oriented programming language.",  </a:t>
            </a:r>
          </a:p>
          <a:p>
            <a:pPr marL="0" indent="0">
              <a:buNone/>
            </a:pPr>
            <a:r>
              <a:rPr lang="en-IN" sz="2100" dirty="0"/>
              <a:t>            "Java is a programming language and a platform.",  </a:t>
            </a:r>
          </a:p>
          <a:p>
            <a:pPr marL="0" indent="0">
              <a:buNone/>
            </a:pPr>
            <a:r>
              <a:rPr lang="en-IN" sz="2100" dirty="0"/>
              <a:t>            ".NET is a framework which is used to develop software applications.",  </a:t>
            </a:r>
          </a:p>
          <a:p>
            <a:pPr marL="0" indent="0">
              <a:buNone/>
            </a:pPr>
            <a:r>
              <a:rPr lang="en-IN" sz="2100" dirty="0"/>
              <a:t>            "</a:t>
            </a:r>
            <a:r>
              <a:rPr lang="en-IN" sz="2100" dirty="0" err="1"/>
              <a:t>Kotlin</a:t>
            </a:r>
            <a:r>
              <a:rPr lang="en-IN" sz="2100" dirty="0"/>
              <a:t> is a open-source programming language, used to develop Android apps and much more.",  </a:t>
            </a:r>
          </a:p>
          <a:p>
            <a:pPr marL="0" indent="0">
              <a:buNone/>
            </a:pPr>
            <a:r>
              <a:rPr lang="en-IN" sz="2100" dirty="0"/>
              <a:t>            "Ruby is an open-source and fully object-oriented programming language.",  </a:t>
            </a:r>
          </a:p>
          <a:p>
            <a:pPr marL="0" indent="0">
              <a:buNone/>
            </a:pPr>
            <a:r>
              <a:rPr lang="en-IN" sz="2100" dirty="0"/>
              <a:t>            "Ruby on Rails is a server-side web application development framework written in Ruby language.",  </a:t>
            </a:r>
          </a:p>
          <a:p>
            <a:pPr marL="0" indent="0">
              <a:buNone/>
            </a:pPr>
            <a:r>
              <a:rPr lang="en-IN" sz="2100" dirty="0"/>
              <a:t>            "Python is interpreted scripting  and object-oriented programming language.",  </a:t>
            </a:r>
          </a:p>
        </p:txBody>
      </p:sp>
    </p:spTree>
    <p:extLst>
      <p:ext uri="{BB962C8B-B14F-4D97-AF65-F5344CB8AC3E}">
        <p14:creationId xmlns:p14="http://schemas.microsoft.com/office/powerpoint/2010/main" val="437077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10548663" cy="4968552"/>
          </a:xfrm>
        </p:spPr>
        <p:txBody>
          <a:bodyPr>
            <a:normAutofit lnSpcReduction="10000"/>
          </a:bodyPr>
          <a:lstStyle/>
          <a:p>
            <a:pPr marL="0" indent="0">
              <a:buNone/>
            </a:pPr>
            <a:r>
              <a:rPr lang="en-IN" b="1" i="1" dirty="0"/>
              <a:t>MainActivity.java</a:t>
            </a:r>
            <a:endParaRPr lang="en-IN" i="1" dirty="0" smtClean="0"/>
          </a:p>
          <a:p>
            <a:pPr marL="0" indent="0">
              <a:buNone/>
            </a:pPr>
            <a:r>
              <a:rPr lang="en-IN" sz="2100" dirty="0"/>
              <a:t>  "JavaScript is an object-based scripting language.",  </a:t>
            </a:r>
          </a:p>
          <a:p>
            <a:pPr marL="0" indent="0">
              <a:buNone/>
            </a:pPr>
            <a:r>
              <a:rPr lang="en-IN" sz="2100" dirty="0"/>
              <a:t>  </a:t>
            </a:r>
            <a:r>
              <a:rPr lang="en-IN" sz="2100" dirty="0" smtClean="0"/>
              <a:t> </a:t>
            </a:r>
            <a:r>
              <a:rPr lang="en-IN" sz="2100" dirty="0"/>
              <a:t>"PHP is an interpreted language, i.e., there is no need for compilation.",  </a:t>
            </a:r>
          </a:p>
          <a:p>
            <a:pPr marL="0" indent="0">
              <a:buNone/>
            </a:pPr>
            <a:r>
              <a:rPr lang="en-IN" sz="2100" dirty="0"/>
              <a:t>  </a:t>
            </a:r>
            <a:r>
              <a:rPr lang="en-IN" sz="2100" dirty="0" smtClean="0"/>
              <a:t> </a:t>
            </a:r>
            <a:r>
              <a:rPr lang="en-IN" sz="2100" dirty="0"/>
              <a:t>"AJAX allows you to send and receive data asynchronously without reloading the web page.",  </a:t>
            </a:r>
          </a:p>
          <a:p>
            <a:pPr marL="0" indent="0">
              <a:buNone/>
            </a:pPr>
            <a:r>
              <a:rPr lang="en-IN" sz="2100" dirty="0"/>
              <a:t>   </a:t>
            </a:r>
            <a:r>
              <a:rPr lang="en-IN" sz="2100" dirty="0" smtClean="0"/>
              <a:t> </a:t>
            </a:r>
            <a:r>
              <a:rPr lang="en-IN" sz="2100" dirty="0"/>
              <a:t>"Perl is a cross-platform environment used to create network and server-side applications.",  </a:t>
            </a:r>
          </a:p>
          <a:p>
            <a:pPr marL="0" indent="0">
              <a:buNone/>
            </a:pPr>
            <a:r>
              <a:rPr lang="en-IN" sz="2100" dirty="0"/>
              <a:t>    </a:t>
            </a:r>
            <a:r>
              <a:rPr lang="en-IN" sz="2100" dirty="0" smtClean="0"/>
              <a:t> </a:t>
            </a:r>
            <a:r>
              <a:rPr lang="en-IN" sz="2100" dirty="0"/>
              <a:t>"</a:t>
            </a:r>
            <a:r>
              <a:rPr lang="en-IN" sz="2100" dirty="0" err="1"/>
              <a:t>Hadoop</a:t>
            </a:r>
            <a:r>
              <a:rPr lang="en-IN" sz="2100" dirty="0"/>
              <a:t> is an open source framework from Apache written in Java</a:t>
            </a:r>
            <a:r>
              <a:rPr lang="en-IN" sz="2100" dirty="0" smtClean="0"/>
              <a:t>.")  </a:t>
            </a:r>
            <a:endParaRPr lang="en-IN" sz="2100" dirty="0"/>
          </a:p>
          <a:p>
            <a:pPr marL="0" indent="0">
              <a:buNone/>
            </a:pPr>
            <a:r>
              <a:rPr lang="en-IN" sz="2100" dirty="0"/>
              <a:t>    </a:t>
            </a:r>
            <a:r>
              <a:rPr lang="en-IN" sz="2100" dirty="0" err="1"/>
              <a:t>val</a:t>
            </a:r>
            <a:r>
              <a:rPr lang="en-IN" sz="2100" dirty="0"/>
              <a:t> </a:t>
            </a:r>
            <a:r>
              <a:rPr lang="en-IN" sz="2100" dirty="0" err="1"/>
              <a:t>imageId</a:t>
            </a:r>
            <a:r>
              <a:rPr lang="en-IN" sz="2100" dirty="0"/>
              <a:t> = </a:t>
            </a:r>
            <a:r>
              <a:rPr lang="en-IN" sz="2100" dirty="0" err="1"/>
              <a:t>arrayOf</a:t>
            </a:r>
            <a:r>
              <a:rPr lang="en-IN" sz="2100" dirty="0"/>
              <a:t>&lt;</a:t>
            </a:r>
            <a:r>
              <a:rPr lang="en-IN" sz="2100" dirty="0" err="1"/>
              <a:t>Int</a:t>
            </a:r>
            <a:r>
              <a:rPr lang="en-IN" sz="2100" dirty="0" smtClean="0"/>
              <a:t>&gt;( R.drawable.c_image,R.drawable.cpp_image,R.drawable.java_image,R.drawable.net_image, R.drawable.kotlin_image,R.drawable.ruby_image,R.drawable.rails_image, </a:t>
            </a:r>
            <a:r>
              <a:rPr lang="en-IN" sz="2100" dirty="0" err="1" smtClean="0"/>
              <a:t>R.drawable.python_image,R.drawable.js_image</a:t>
            </a:r>
            <a:r>
              <a:rPr lang="en-IN" sz="2100" dirty="0" smtClean="0"/>
              <a:t>,  </a:t>
            </a:r>
            <a:r>
              <a:rPr lang="en-IN" sz="2100" dirty="0" err="1" smtClean="0"/>
              <a:t>R.drawable.php_image</a:t>
            </a:r>
            <a:r>
              <a:rPr lang="en-IN" sz="2100" dirty="0" smtClean="0"/>
              <a:t>, R.drawable.ajax_image,R.drawable.python_image,R.drawable.hadoop_image </a:t>
            </a:r>
            <a:r>
              <a:rPr lang="en-IN" sz="2100" dirty="0"/>
              <a:t>) </a:t>
            </a:r>
            <a:endParaRPr lang="en-IN" sz="2100" dirty="0"/>
          </a:p>
        </p:txBody>
      </p:sp>
    </p:spTree>
    <p:extLst>
      <p:ext uri="{BB962C8B-B14F-4D97-AF65-F5344CB8AC3E}">
        <p14:creationId xmlns:p14="http://schemas.microsoft.com/office/powerpoint/2010/main" val="1690558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10548663" cy="4968552"/>
          </a:xfrm>
        </p:spPr>
        <p:txBody>
          <a:bodyPr>
            <a:normAutofit fontScale="70000" lnSpcReduction="20000"/>
          </a:bodyPr>
          <a:lstStyle/>
          <a:p>
            <a:pPr marL="0" indent="0">
              <a:buNone/>
            </a:pPr>
            <a:r>
              <a:rPr lang="en-IN" b="1" i="1" dirty="0"/>
              <a:t>MainActivity.java</a:t>
            </a:r>
            <a:endParaRPr lang="en-IN" i="1" dirty="0" smtClean="0"/>
          </a:p>
          <a:p>
            <a:pPr marL="0" indent="0">
              <a:buNone/>
            </a:pPr>
            <a:r>
              <a:rPr lang="en-IN" sz="2100" dirty="0"/>
              <a:t>override fun </a:t>
            </a:r>
            <a:r>
              <a:rPr lang="en-IN" sz="2100" dirty="0" err="1"/>
              <a:t>onCreate</a:t>
            </a:r>
            <a:r>
              <a:rPr lang="en-IN" sz="2100" dirty="0"/>
              <a:t>(</a:t>
            </a:r>
            <a:r>
              <a:rPr lang="en-IN" sz="2100" dirty="0" err="1"/>
              <a:t>savedInstanceState</a:t>
            </a:r>
            <a:r>
              <a:rPr lang="en-IN" sz="2100" dirty="0"/>
              <a:t>: Bundle?) {  </a:t>
            </a:r>
          </a:p>
          <a:p>
            <a:pPr marL="0" indent="0">
              <a:buNone/>
            </a:pPr>
            <a:r>
              <a:rPr lang="en-IN" sz="2100" dirty="0"/>
              <a:t>        </a:t>
            </a:r>
            <a:r>
              <a:rPr lang="en-IN" sz="2100" dirty="0" err="1"/>
              <a:t>super.onCreate</a:t>
            </a:r>
            <a:r>
              <a:rPr lang="en-IN" sz="2100" dirty="0"/>
              <a:t>(</a:t>
            </a:r>
            <a:r>
              <a:rPr lang="en-IN" sz="2100" dirty="0" err="1"/>
              <a:t>savedInstanceState</a:t>
            </a:r>
            <a:r>
              <a:rPr lang="en-IN" sz="2100" dirty="0"/>
              <a:t>)  </a:t>
            </a:r>
          </a:p>
          <a:p>
            <a:pPr marL="0" indent="0">
              <a:buNone/>
            </a:pPr>
            <a:r>
              <a:rPr lang="en-IN" sz="2100" dirty="0"/>
              <a:t>        </a:t>
            </a:r>
            <a:r>
              <a:rPr lang="en-IN" sz="2100" dirty="0" err="1"/>
              <a:t>setContentView</a:t>
            </a:r>
            <a:r>
              <a:rPr lang="en-IN" sz="2100" dirty="0"/>
              <a:t>(</a:t>
            </a:r>
            <a:r>
              <a:rPr lang="en-IN" sz="2100" dirty="0" err="1"/>
              <a:t>R.layout.activity_main</a:t>
            </a:r>
            <a:r>
              <a:rPr lang="en-IN" sz="2100" dirty="0"/>
              <a:t>)  </a:t>
            </a:r>
          </a:p>
          <a:p>
            <a:pPr marL="0" indent="0">
              <a:buNone/>
            </a:pPr>
            <a:r>
              <a:rPr lang="en-IN" sz="2100" dirty="0"/>
              <a:t>        </a:t>
            </a:r>
            <a:r>
              <a:rPr lang="en-IN" sz="2100" dirty="0" err="1"/>
              <a:t>val</a:t>
            </a:r>
            <a:r>
              <a:rPr lang="en-IN" sz="2100" dirty="0"/>
              <a:t> </a:t>
            </a:r>
            <a:r>
              <a:rPr lang="en-IN" sz="2100" dirty="0" err="1"/>
              <a:t>myListAdapter</a:t>
            </a:r>
            <a:r>
              <a:rPr lang="en-IN" sz="2100" dirty="0"/>
              <a:t> = </a:t>
            </a:r>
            <a:r>
              <a:rPr lang="en-IN" sz="2100" dirty="0" err="1"/>
              <a:t>MyListAdapter</a:t>
            </a:r>
            <a:r>
              <a:rPr lang="en-IN" sz="2100" dirty="0"/>
              <a:t>(</a:t>
            </a:r>
            <a:r>
              <a:rPr lang="en-IN" sz="2100" dirty="0" err="1"/>
              <a:t>this,language,description,imageId</a:t>
            </a:r>
            <a:r>
              <a:rPr lang="en-IN" sz="2100" dirty="0"/>
              <a:t>)  </a:t>
            </a:r>
          </a:p>
          <a:p>
            <a:pPr marL="0" indent="0">
              <a:buNone/>
            </a:pPr>
            <a:r>
              <a:rPr lang="en-IN" sz="2100" dirty="0"/>
              <a:t>        </a:t>
            </a:r>
            <a:r>
              <a:rPr lang="en-IN" sz="2100" dirty="0" err="1"/>
              <a:t>listView.adapter</a:t>
            </a:r>
            <a:r>
              <a:rPr lang="en-IN" sz="2100" dirty="0"/>
              <a:t> = </a:t>
            </a:r>
            <a:r>
              <a:rPr lang="en-IN" sz="2100" dirty="0" err="1"/>
              <a:t>myListAdapter</a:t>
            </a:r>
            <a:r>
              <a:rPr lang="en-IN" sz="2100" dirty="0"/>
              <a:t>  </a:t>
            </a:r>
          </a:p>
          <a:p>
            <a:pPr marL="0" indent="0">
              <a:buNone/>
            </a:pPr>
            <a:r>
              <a:rPr lang="en-IN" sz="2100" dirty="0"/>
              <a:t>        </a:t>
            </a:r>
            <a:r>
              <a:rPr lang="en-IN" sz="2100" dirty="0" err="1"/>
              <a:t>listView.setOnItemClickListener</a:t>
            </a:r>
            <a:r>
              <a:rPr lang="en-IN" sz="2100" dirty="0"/>
              <a:t>(){</a:t>
            </a:r>
            <a:r>
              <a:rPr lang="en-IN" sz="2100" dirty="0" err="1"/>
              <a:t>adapterView</a:t>
            </a:r>
            <a:r>
              <a:rPr lang="en-IN" sz="2100" dirty="0"/>
              <a:t>, view, position, id -&gt;  </a:t>
            </a:r>
          </a:p>
          <a:p>
            <a:pPr marL="0" indent="0">
              <a:buNone/>
            </a:pPr>
            <a:r>
              <a:rPr lang="en-IN" sz="2100" dirty="0"/>
              <a:t>            </a:t>
            </a:r>
            <a:r>
              <a:rPr lang="en-IN" sz="2100" dirty="0" err="1"/>
              <a:t>val</a:t>
            </a:r>
            <a:r>
              <a:rPr lang="en-IN" sz="2100" dirty="0"/>
              <a:t> </a:t>
            </a:r>
            <a:r>
              <a:rPr lang="en-IN" sz="2100" dirty="0" err="1"/>
              <a:t>itemAtPos</a:t>
            </a:r>
            <a:r>
              <a:rPr lang="en-IN" sz="2100" dirty="0"/>
              <a:t> = </a:t>
            </a:r>
            <a:r>
              <a:rPr lang="en-IN" sz="2100" dirty="0" err="1"/>
              <a:t>adapterView.getItemAtPosition</a:t>
            </a:r>
            <a:r>
              <a:rPr lang="en-IN" sz="2100" dirty="0"/>
              <a:t>(position)  </a:t>
            </a:r>
          </a:p>
          <a:p>
            <a:pPr marL="0" indent="0">
              <a:buNone/>
            </a:pPr>
            <a:r>
              <a:rPr lang="en-IN" sz="2100" dirty="0"/>
              <a:t>            </a:t>
            </a:r>
            <a:r>
              <a:rPr lang="en-IN" sz="2100" dirty="0" err="1"/>
              <a:t>val</a:t>
            </a:r>
            <a:r>
              <a:rPr lang="en-IN" sz="2100" dirty="0"/>
              <a:t> </a:t>
            </a:r>
            <a:r>
              <a:rPr lang="en-IN" sz="2100" dirty="0" err="1"/>
              <a:t>itemIdAtPos</a:t>
            </a:r>
            <a:r>
              <a:rPr lang="en-IN" sz="2100" dirty="0"/>
              <a:t> = </a:t>
            </a:r>
            <a:r>
              <a:rPr lang="en-IN" sz="2100" dirty="0" err="1"/>
              <a:t>adapterView.getItemIdAtPosition</a:t>
            </a:r>
            <a:r>
              <a:rPr lang="en-IN" sz="2100" dirty="0"/>
              <a:t>(position)  </a:t>
            </a:r>
          </a:p>
          <a:p>
            <a:pPr marL="0" indent="0">
              <a:buNone/>
            </a:pPr>
            <a:r>
              <a:rPr lang="en-IN" sz="2100" dirty="0"/>
              <a:t>            </a:t>
            </a:r>
            <a:r>
              <a:rPr lang="en-IN" sz="2100" dirty="0" err="1"/>
              <a:t>Toast.makeText</a:t>
            </a:r>
            <a:r>
              <a:rPr lang="en-IN" sz="2100" dirty="0"/>
              <a:t>(this, "Click on item at $</a:t>
            </a:r>
            <a:r>
              <a:rPr lang="en-IN" sz="2100" dirty="0" err="1"/>
              <a:t>itemAtPos</a:t>
            </a:r>
            <a:r>
              <a:rPr lang="en-IN" sz="2100" dirty="0"/>
              <a:t> its item id $</a:t>
            </a:r>
            <a:r>
              <a:rPr lang="en-IN" sz="2100" dirty="0" err="1"/>
              <a:t>itemIdAtPos</a:t>
            </a:r>
            <a:r>
              <a:rPr lang="en-IN" sz="2100" dirty="0"/>
              <a:t>", </a:t>
            </a:r>
            <a:r>
              <a:rPr lang="en-IN" sz="2100" dirty="0" err="1"/>
              <a:t>Toast.LENGTH_LONG</a:t>
            </a:r>
            <a:r>
              <a:rPr lang="en-IN" sz="2100" dirty="0"/>
              <a:t>).show()  </a:t>
            </a:r>
          </a:p>
          <a:p>
            <a:pPr marL="0" indent="0">
              <a:buNone/>
            </a:pPr>
            <a:r>
              <a:rPr lang="en-IN" sz="2100" dirty="0"/>
              <a:t>        }  </a:t>
            </a:r>
          </a:p>
          <a:p>
            <a:pPr marL="0" indent="0">
              <a:buNone/>
            </a:pPr>
            <a:r>
              <a:rPr lang="en-IN" sz="2100" dirty="0"/>
              <a:t>    }  </a:t>
            </a:r>
          </a:p>
          <a:p>
            <a:pPr marL="0" indent="0">
              <a:buNone/>
            </a:pPr>
            <a:r>
              <a:rPr lang="en-IN" sz="2100" dirty="0"/>
              <a:t>} </a:t>
            </a:r>
            <a:endParaRPr lang="en-IN" sz="2100" dirty="0"/>
          </a:p>
        </p:txBody>
      </p:sp>
    </p:spTree>
    <p:extLst>
      <p:ext uri="{BB962C8B-B14F-4D97-AF65-F5344CB8AC3E}">
        <p14:creationId xmlns:p14="http://schemas.microsoft.com/office/powerpoint/2010/main" val="3321629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10548663" cy="4968552"/>
          </a:xfrm>
        </p:spPr>
        <p:txBody>
          <a:bodyPr>
            <a:normAutofit lnSpcReduction="10000"/>
          </a:bodyPr>
          <a:lstStyle/>
          <a:p>
            <a:pPr marL="0" indent="0">
              <a:buNone/>
            </a:pPr>
            <a:r>
              <a:rPr lang="en-IN" b="1" i="1" dirty="0" smtClean="0"/>
              <a:t>MyListView.java</a:t>
            </a:r>
          </a:p>
          <a:p>
            <a:pPr marL="0" indent="0">
              <a:buNone/>
            </a:pPr>
            <a:r>
              <a:rPr lang="en-IN" i="1" dirty="0"/>
              <a:t>class </a:t>
            </a:r>
            <a:r>
              <a:rPr lang="en-IN" i="1" dirty="0" err="1"/>
              <a:t>MyListAdapter</a:t>
            </a:r>
            <a:r>
              <a:rPr lang="en-IN" i="1" dirty="0"/>
              <a:t>(private </a:t>
            </a:r>
            <a:r>
              <a:rPr lang="en-IN" i="1" dirty="0" err="1"/>
              <a:t>val</a:t>
            </a:r>
            <a:r>
              <a:rPr lang="en-IN" i="1" dirty="0"/>
              <a:t> context: Activity, private </a:t>
            </a:r>
            <a:r>
              <a:rPr lang="en-IN" i="1" dirty="0" err="1"/>
              <a:t>val</a:t>
            </a:r>
            <a:r>
              <a:rPr lang="en-IN" i="1" dirty="0"/>
              <a:t> title: Array&lt;String&gt;, private </a:t>
            </a:r>
            <a:r>
              <a:rPr lang="en-IN" i="1" dirty="0" err="1"/>
              <a:t>val</a:t>
            </a:r>
            <a:r>
              <a:rPr lang="en-IN" i="1" dirty="0"/>
              <a:t> description: Array&lt;String&gt;, private </a:t>
            </a:r>
            <a:r>
              <a:rPr lang="en-IN" i="1" dirty="0" err="1"/>
              <a:t>val</a:t>
            </a:r>
            <a:r>
              <a:rPr lang="en-IN" i="1" dirty="0"/>
              <a:t> </a:t>
            </a:r>
            <a:r>
              <a:rPr lang="en-IN" i="1" dirty="0" err="1"/>
              <a:t>imgid</a:t>
            </a:r>
            <a:r>
              <a:rPr lang="en-IN" i="1" dirty="0"/>
              <a:t>: Array&lt;</a:t>
            </a:r>
            <a:r>
              <a:rPr lang="en-IN" i="1" dirty="0" err="1"/>
              <a:t>Int</a:t>
            </a:r>
            <a:r>
              <a:rPr lang="en-IN" i="1" dirty="0"/>
              <a:t>&gt;)  </a:t>
            </a:r>
          </a:p>
          <a:p>
            <a:pPr marL="0" indent="0">
              <a:buNone/>
            </a:pPr>
            <a:r>
              <a:rPr lang="en-IN" i="1" dirty="0"/>
              <a:t>    : </a:t>
            </a:r>
            <a:r>
              <a:rPr lang="en-IN" i="1" dirty="0" err="1"/>
              <a:t>ArrayAdapter</a:t>
            </a:r>
            <a:r>
              <a:rPr lang="en-IN" i="1" dirty="0"/>
              <a:t>&lt;String&gt;(context, </a:t>
            </a:r>
            <a:r>
              <a:rPr lang="en-IN" i="1" dirty="0" err="1"/>
              <a:t>R.layout.custom_list</a:t>
            </a:r>
            <a:r>
              <a:rPr lang="en-IN" i="1" dirty="0"/>
              <a:t>, title) {  </a:t>
            </a:r>
          </a:p>
          <a:p>
            <a:pPr marL="0" indent="0">
              <a:buNone/>
            </a:pPr>
            <a:r>
              <a:rPr lang="en-IN" i="1" dirty="0"/>
              <a:t>    override fun </a:t>
            </a:r>
            <a:r>
              <a:rPr lang="en-IN" i="1" dirty="0" err="1"/>
              <a:t>getView</a:t>
            </a:r>
            <a:r>
              <a:rPr lang="en-IN" i="1" dirty="0"/>
              <a:t>(position: </a:t>
            </a:r>
            <a:r>
              <a:rPr lang="en-IN" i="1" dirty="0" err="1"/>
              <a:t>Int</a:t>
            </a:r>
            <a:r>
              <a:rPr lang="en-IN" i="1" dirty="0"/>
              <a:t>, view: View?, parent: </a:t>
            </a:r>
            <a:r>
              <a:rPr lang="en-IN" i="1" dirty="0" err="1"/>
              <a:t>ViewGroup</a:t>
            </a:r>
            <a:r>
              <a:rPr lang="en-IN" i="1" dirty="0"/>
              <a:t>): View {  </a:t>
            </a:r>
          </a:p>
          <a:p>
            <a:pPr marL="0" indent="0">
              <a:buNone/>
            </a:pPr>
            <a:r>
              <a:rPr lang="en-IN" i="1" dirty="0"/>
              <a:t>        </a:t>
            </a:r>
            <a:r>
              <a:rPr lang="en-IN" i="1" dirty="0" err="1"/>
              <a:t>val</a:t>
            </a:r>
            <a:r>
              <a:rPr lang="en-IN" i="1" dirty="0"/>
              <a:t> </a:t>
            </a:r>
            <a:r>
              <a:rPr lang="en-IN" i="1" dirty="0" err="1"/>
              <a:t>inflater</a:t>
            </a:r>
            <a:r>
              <a:rPr lang="en-IN" i="1" dirty="0"/>
              <a:t> = </a:t>
            </a:r>
            <a:r>
              <a:rPr lang="en-IN" i="1" dirty="0" err="1"/>
              <a:t>context.layoutInflater</a:t>
            </a:r>
            <a:r>
              <a:rPr lang="en-IN" i="1" dirty="0"/>
              <a:t>  </a:t>
            </a:r>
          </a:p>
          <a:p>
            <a:pPr marL="0" indent="0">
              <a:buNone/>
            </a:pPr>
            <a:r>
              <a:rPr lang="en-IN" i="1" dirty="0"/>
              <a:t>        </a:t>
            </a:r>
            <a:r>
              <a:rPr lang="en-IN" i="1" dirty="0" err="1"/>
              <a:t>val</a:t>
            </a:r>
            <a:r>
              <a:rPr lang="en-IN" i="1" dirty="0"/>
              <a:t> </a:t>
            </a:r>
            <a:r>
              <a:rPr lang="en-IN" i="1" dirty="0" err="1"/>
              <a:t>rowView</a:t>
            </a:r>
            <a:r>
              <a:rPr lang="en-IN" i="1" dirty="0"/>
              <a:t> = </a:t>
            </a:r>
            <a:r>
              <a:rPr lang="en-IN" i="1" dirty="0" err="1"/>
              <a:t>inflater.inflate</a:t>
            </a:r>
            <a:r>
              <a:rPr lang="en-IN" i="1" dirty="0"/>
              <a:t>(</a:t>
            </a:r>
            <a:r>
              <a:rPr lang="en-IN" i="1" dirty="0" err="1"/>
              <a:t>R.layout.custom_list</a:t>
            </a:r>
            <a:r>
              <a:rPr lang="en-IN" i="1" dirty="0"/>
              <a:t>, null, true)  </a:t>
            </a:r>
          </a:p>
          <a:p>
            <a:pPr marL="0" indent="0">
              <a:buNone/>
            </a:pPr>
            <a:r>
              <a:rPr lang="en-IN" i="1" dirty="0"/>
              <a:t>        </a:t>
            </a:r>
            <a:r>
              <a:rPr lang="en-IN" i="1" dirty="0" err="1"/>
              <a:t>val</a:t>
            </a:r>
            <a:r>
              <a:rPr lang="en-IN" i="1" dirty="0"/>
              <a:t> </a:t>
            </a:r>
            <a:r>
              <a:rPr lang="en-IN" i="1" dirty="0" err="1"/>
              <a:t>titleText</a:t>
            </a:r>
            <a:r>
              <a:rPr lang="en-IN" i="1" dirty="0"/>
              <a:t> = </a:t>
            </a:r>
            <a:r>
              <a:rPr lang="en-IN" i="1" dirty="0" err="1"/>
              <a:t>rowView.findViewById</a:t>
            </a:r>
            <a:r>
              <a:rPr lang="en-IN" i="1" dirty="0"/>
              <a:t>(</a:t>
            </a:r>
            <a:r>
              <a:rPr lang="en-IN" i="1" dirty="0" err="1"/>
              <a:t>R.id.title</a:t>
            </a:r>
            <a:r>
              <a:rPr lang="en-IN" i="1" dirty="0"/>
              <a:t>) as </a:t>
            </a:r>
            <a:r>
              <a:rPr lang="en-IN" i="1" dirty="0" err="1"/>
              <a:t>TextView</a:t>
            </a:r>
            <a:r>
              <a:rPr lang="en-IN" i="1" dirty="0"/>
              <a:t>  </a:t>
            </a:r>
          </a:p>
          <a:p>
            <a:pPr marL="0" indent="0">
              <a:buNone/>
            </a:pPr>
            <a:r>
              <a:rPr lang="en-IN" i="1" dirty="0"/>
              <a:t>        </a:t>
            </a:r>
            <a:r>
              <a:rPr lang="en-IN" i="1" dirty="0" err="1"/>
              <a:t>val</a:t>
            </a:r>
            <a:r>
              <a:rPr lang="en-IN" i="1" dirty="0"/>
              <a:t> </a:t>
            </a:r>
            <a:r>
              <a:rPr lang="en-IN" i="1" dirty="0" err="1"/>
              <a:t>imageView</a:t>
            </a:r>
            <a:r>
              <a:rPr lang="en-IN" i="1" dirty="0"/>
              <a:t> = </a:t>
            </a:r>
            <a:r>
              <a:rPr lang="en-IN" i="1" dirty="0" err="1"/>
              <a:t>rowView.findViewById</a:t>
            </a:r>
            <a:r>
              <a:rPr lang="en-IN" i="1" dirty="0"/>
              <a:t>(</a:t>
            </a:r>
            <a:r>
              <a:rPr lang="en-IN" i="1" dirty="0" err="1"/>
              <a:t>R.id.icon</a:t>
            </a:r>
            <a:r>
              <a:rPr lang="en-IN" i="1" dirty="0"/>
              <a:t>) as </a:t>
            </a:r>
            <a:r>
              <a:rPr lang="en-IN" i="1" dirty="0" err="1"/>
              <a:t>ImageView</a:t>
            </a:r>
            <a:r>
              <a:rPr lang="en-IN" i="1" dirty="0"/>
              <a:t>  </a:t>
            </a:r>
          </a:p>
          <a:p>
            <a:pPr marL="0" indent="0">
              <a:buNone/>
            </a:pPr>
            <a:r>
              <a:rPr lang="en-IN" i="1" dirty="0"/>
              <a:t>        </a:t>
            </a:r>
            <a:r>
              <a:rPr lang="en-IN" i="1" dirty="0" err="1"/>
              <a:t>val</a:t>
            </a:r>
            <a:r>
              <a:rPr lang="en-IN" i="1" dirty="0"/>
              <a:t> </a:t>
            </a:r>
            <a:r>
              <a:rPr lang="en-IN" i="1" dirty="0" err="1"/>
              <a:t>subtitleText</a:t>
            </a:r>
            <a:r>
              <a:rPr lang="en-IN" i="1" dirty="0"/>
              <a:t> = </a:t>
            </a:r>
            <a:r>
              <a:rPr lang="en-IN" i="1" dirty="0" err="1"/>
              <a:t>rowView.findViewById</a:t>
            </a:r>
            <a:r>
              <a:rPr lang="en-IN" i="1" dirty="0"/>
              <a:t>(</a:t>
            </a:r>
            <a:r>
              <a:rPr lang="en-IN" i="1" dirty="0" err="1"/>
              <a:t>R.id.description</a:t>
            </a:r>
            <a:r>
              <a:rPr lang="en-IN" i="1" dirty="0"/>
              <a:t>) as </a:t>
            </a:r>
            <a:r>
              <a:rPr lang="en-IN" i="1" dirty="0" err="1"/>
              <a:t>TextView</a:t>
            </a:r>
            <a:r>
              <a:rPr lang="en-IN" i="1" dirty="0"/>
              <a:t>  </a:t>
            </a:r>
          </a:p>
        </p:txBody>
      </p:sp>
      <p:sp>
        <p:nvSpPr>
          <p:cNvPr id="2" name="Rectangle 1"/>
          <p:cNvSpPr/>
          <p:nvPr/>
        </p:nvSpPr>
        <p:spPr>
          <a:xfrm>
            <a:off x="6979499" y="1796302"/>
            <a:ext cx="5091577" cy="369332"/>
          </a:xfrm>
          <a:prstGeom prst="rect">
            <a:avLst/>
          </a:prstGeom>
        </p:spPr>
        <p:txBody>
          <a:bodyPr wrap="square">
            <a:spAutoFit/>
          </a:bodyPr>
          <a:lstStyle/>
          <a:p>
            <a:r>
              <a:rPr lang="en-IN" dirty="0"/>
              <a:t> </a:t>
            </a:r>
            <a:endParaRPr lang="en-IN" dirty="0"/>
          </a:p>
        </p:txBody>
      </p:sp>
    </p:spTree>
    <p:extLst>
      <p:ext uri="{BB962C8B-B14F-4D97-AF65-F5344CB8AC3E}">
        <p14:creationId xmlns:p14="http://schemas.microsoft.com/office/powerpoint/2010/main" val="4078764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Spinner and Adapter</a:t>
            </a:r>
          </a:p>
        </p:txBody>
      </p:sp>
      <p:sp>
        <p:nvSpPr>
          <p:cNvPr id="14" name="Content Placeholder 13"/>
          <p:cNvSpPr>
            <a:spLocks noGrp="1"/>
          </p:cNvSpPr>
          <p:nvPr>
            <p:ph idx="1"/>
          </p:nvPr>
        </p:nvSpPr>
        <p:spPr>
          <a:xfrm>
            <a:off x="1522413" y="1981200"/>
            <a:ext cx="9829799" cy="4328120"/>
          </a:xfrm>
        </p:spPr>
        <p:txBody>
          <a:bodyPr>
            <a:normAutofit fontScale="92500" lnSpcReduction="20000"/>
          </a:bodyPr>
          <a:lstStyle/>
          <a:p>
            <a:r>
              <a:rPr lang="en-GB" dirty="0"/>
              <a:t>Android Spinner is a view similar to the dropdown list which is used to select one option from the list of options. </a:t>
            </a:r>
            <a:endParaRPr lang="en-GB" dirty="0" smtClean="0"/>
          </a:p>
          <a:p>
            <a:r>
              <a:rPr lang="en-GB" dirty="0" smtClean="0"/>
              <a:t>It </a:t>
            </a:r>
            <a:r>
              <a:rPr lang="en-GB" dirty="0"/>
              <a:t>provides an easy way to select one item from the list of items and it shows a dropdown list of all values when we click on it. </a:t>
            </a:r>
            <a:endParaRPr lang="en-GB" dirty="0" smtClean="0"/>
          </a:p>
          <a:p>
            <a:r>
              <a:rPr lang="en-GB" dirty="0" smtClean="0"/>
              <a:t>The </a:t>
            </a:r>
            <a:r>
              <a:rPr lang="en-GB" dirty="0"/>
              <a:t>default value of the android spinner will be the currently selected value and by using </a:t>
            </a:r>
            <a:r>
              <a:rPr lang="en-GB" b="1" dirty="0"/>
              <a:t>Adapter</a:t>
            </a:r>
            <a:r>
              <a:rPr lang="en-GB" dirty="0"/>
              <a:t> we can easily bind the items to the spinner objects. </a:t>
            </a:r>
            <a:endParaRPr lang="en-GB" dirty="0" smtClean="0"/>
          </a:p>
          <a:p>
            <a:r>
              <a:rPr lang="en-IN" b="1" dirty="0" err="1" smtClean="0"/>
              <a:t>android:background</a:t>
            </a:r>
            <a:r>
              <a:rPr lang="en-IN" b="1" dirty="0" smtClean="0"/>
              <a:t> - </a:t>
            </a:r>
            <a:r>
              <a:rPr lang="en-GB" dirty="0"/>
              <a:t>Specifies background </a:t>
            </a:r>
            <a:r>
              <a:rPr lang="en-GB" dirty="0" err="1"/>
              <a:t>drawable</a:t>
            </a:r>
            <a:r>
              <a:rPr lang="en-GB" dirty="0"/>
              <a:t> of the view.</a:t>
            </a:r>
            <a:endParaRPr lang="en-IN" b="1" dirty="0"/>
          </a:p>
          <a:p>
            <a:r>
              <a:rPr lang="en-IN" b="1" dirty="0" err="1" smtClean="0"/>
              <a:t>android:textAllCaps</a:t>
            </a:r>
            <a:r>
              <a:rPr lang="en-IN" b="1" dirty="0" smtClean="0"/>
              <a:t> - </a:t>
            </a:r>
            <a:r>
              <a:rPr lang="en-IN" dirty="0" smtClean="0"/>
              <a:t>Sets </a:t>
            </a:r>
            <a:r>
              <a:rPr lang="en-IN" dirty="0"/>
              <a:t>text in uppercase</a:t>
            </a:r>
            <a:endParaRPr lang="en-IN" b="1" dirty="0" smtClean="0"/>
          </a:p>
          <a:p>
            <a:r>
              <a:rPr lang="en-IN" b="1" dirty="0" err="1" smtClean="0"/>
              <a:t>android:spinnerMode</a:t>
            </a:r>
            <a:r>
              <a:rPr lang="en-IN" b="1" dirty="0" smtClean="0"/>
              <a:t> - </a:t>
            </a:r>
            <a:r>
              <a:rPr lang="en-GB" dirty="0"/>
              <a:t>Sets the display mode for spinner options.</a:t>
            </a:r>
            <a:endParaRPr lang="en-IN" b="1" dirty="0" smtClean="0"/>
          </a:p>
          <a:p>
            <a:r>
              <a:rPr lang="en-IN" b="1" dirty="0" err="1" smtClean="0"/>
              <a:t>android:entries</a:t>
            </a:r>
            <a:r>
              <a:rPr lang="en-IN" b="1" dirty="0" smtClean="0"/>
              <a:t>- </a:t>
            </a:r>
            <a:r>
              <a:rPr lang="en-GB" dirty="0"/>
              <a:t>This is used to set reference to an array resource that will populate the spinner.</a:t>
            </a:r>
            <a:endParaRPr lang="en-GB" b="1" dirty="0" smtClean="0"/>
          </a:p>
          <a:p>
            <a:endParaRPr lang="en-IN" dirty="0"/>
          </a:p>
          <a:p>
            <a:endParaRPr lang="en-GB" dirty="0"/>
          </a:p>
        </p:txBody>
      </p:sp>
    </p:spTree>
    <p:extLst>
      <p:ext uri="{BB962C8B-B14F-4D97-AF65-F5344CB8AC3E}">
        <p14:creationId xmlns:p14="http://schemas.microsoft.com/office/powerpoint/2010/main" val="3135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Custom List </a:t>
            </a:r>
            <a:r>
              <a:rPr lang="en-GB" dirty="0" smtClean="0"/>
              <a:t>View</a:t>
            </a:r>
            <a:endParaRPr lang="en-IN" dirty="0"/>
          </a:p>
        </p:txBody>
      </p:sp>
      <p:sp>
        <p:nvSpPr>
          <p:cNvPr id="14" name="Content Placeholder 13"/>
          <p:cNvSpPr>
            <a:spLocks noGrp="1"/>
          </p:cNvSpPr>
          <p:nvPr>
            <p:ph idx="1"/>
          </p:nvPr>
        </p:nvSpPr>
        <p:spPr>
          <a:xfrm>
            <a:off x="1522413" y="1772816"/>
            <a:ext cx="10548663" cy="4968552"/>
          </a:xfrm>
        </p:spPr>
        <p:txBody>
          <a:bodyPr>
            <a:normAutofit/>
          </a:bodyPr>
          <a:lstStyle/>
          <a:p>
            <a:pPr marL="0" indent="0">
              <a:buNone/>
            </a:pPr>
            <a:r>
              <a:rPr lang="en-IN" b="1" i="1" dirty="0" smtClean="0"/>
              <a:t>MyListView.java</a:t>
            </a:r>
          </a:p>
          <a:p>
            <a:pPr marL="0" indent="0">
              <a:buNone/>
            </a:pPr>
            <a:r>
              <a:rPr lang="en-IN" i="1" dirty="0"/>
              <a:t> </a:t>
            </a:r>
            <a:r>
              <a:rPr lang="en-IN" i="1" dirty="0" err="1"/>
              <a:t>titleText.text</a:t>
            </a:r>
            <a:r>
              <a:rPr lang="en-IN" i="1" dirty="0"/>
              <a:t> = title[position]  </a:t>
            </a:r>
          </a:p>
          <a:p>
            <a:pPr marL="0" indent="0">
              <a:buNone/>
            </a:pPr>
            <a:r>
              <a:rPr lang="en-IN" i="1" dirty="0"/>
              <a:t>        </a:t>
            </a:r>
            <a:r>
              <a:rPr lang="en-IN" i="1" dirty="0" err="1"/>
              <a:t>imageView.setImageResource</a:t>
            </a:r>
            <a:r>
              <a:rPr lang="en-IN" i="1" dirty="0"/>
              <a:t>(</a:t>
            </a:r>
            <a:r>
              <a:rPr lang="en-IN" i="1" dirty="0" err="1"/>
              <a:t>imgid</a:t>
            </a:r>
            <a:r>
              <a:rPr lang="en-IN" i="1" dirty="0"/>
              <a:t>[position])  </a:t>
            </a:r>
          </a:p>
          <a:p>
            <a:pPr marL="0" indent="0">
              <a:buNone/>
            </a:pPr>
            <a:r>
              <a:rPr lang="en-IN" i="1" dirty="0"/>
              <a:t>        </a:t>
            </a:r>
            <a:r>
              <a:rPr lang="en-IN" i="1" dirty="0" err="1"/>
              <a:t>subtitleText.text</a:t>
            </a:r>
            <a:r>
              <a:rPr lang="en-IN" i="1" dirty="0"/>
              <a:t> = description[position]  </a:t>
            </a:r>
          </a:p>
          <a:p>
            <a:pPr marL="0" indent="0">
              <a:buNone/>
            </a:pPr>
            <a:r>
              <a:rPr lang="en-IN" i="1" dirty="0"/>
              <a:t>        return </a:t>
            </a:r>
            <a:r>
              <a:rPr lang="en-IN" i="1" dirty="0" err="1" smtClean="0"/>
              <a:t>rowView</a:t>
            </a:r>
            <a:endParaRPr lang="en-IN" i="1" dirty="0"/>
          </a:p>
          <a:p>
            <a:pPr marL="0" indent="0">
              <a:buNone/>
            </a:pPr>
            <a:r>
              <a:rPr lang="en-IN" i="1" dirty="0"/>
              <a:t>    }  </a:t>
            </a:r>
          </a:p>
          <a:p>
            <a:pPr marL="0" indent="0">
              <a:buNone/>
            </a:pPr>
            <a:r>
              <a:rPr lang="en-IN" i="1" dirty="0"/>
              <a:t>} </a:t>
            </a:r>
          </a:p>
        </p:txBody>
      </p:sp>
      <p:sp>
        <p:nvSpPr>
          <p:cNvPr id="2" name="Rectangle 1"/>
          <p:cNvSpPr/>
          <p:nvPr/>
        </p:nvSpPr>
        <p:spPr>
          <a:xfrm>
            <a:off x="6979499" y="1796302"/>
            <a:ext cx="5091577" cy="369332"/>
          </a:xfrm>
          <a:prstGeom prst="rect">
            <a:avLst/>
          </a:prstGeom>
        </p:spPr>
        <p:txBody>
          <a:bodyPr wrap="square">
            <a:spAutoFit/>
          </a:bodyPr>
          <a:lstStyle/>
          <a:p>
            <a:r>
              <a:rPr lang="en-IN" dirty="0"/>
              <a:t> </a:t>
            </a:r>
            <a:endParaRPr lang="en-IN" dirty="0"/>
          </a:p>
        </p:txBody>
      </p:sp>
    </p:spTree>
    <p:extLst>
      <p:ext uri="{BB962C8B-B14F-4D97-AF65-F5344CB8AC3E}">
        <p14:creationId xmlns:p14="http://schemas.microsoft.com/office/powerpoint/2010/main" val="2575267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RecyclerView</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GB" dirty="0"/>
              <a:t>A </a:t>
            </a:r>
            <a:r>
              <a:rPr lang="en-GB" dirty="0" err="1"/>
              <a:t>RecyclerView</a:t>
            </a:r>
            <a:r>
              <a:rPr lang="en-GB" dirty="0"/>
              <a:t> is an advanced version of </a:t>
            </a:r>
            <a:r>
              <a:rPr lang="en-GB" dirty="0" err="1"/>
              <a:t>ListView</a:t>
            </a:r>
            <a:r>
              <a:rPr lang="en-GB" dirty="0"/>
              <a:t> with improved performance.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smtClean="0"/>
              <a:t>When </a:t>
            </a:r>
            <a:r>
              <a:rPr lang="en-GB" dirty="0"/>
              <a:t>you have a long list of items to show you can use </a:t>
            </a:r>
            <a:r>
              <a:rPr lang="en-GB" dirty="0" err="1"/>
              <a:t>RecyclerView</a:t>
            </a:r>
            <a:r>
              <a:rPr lang="en-GB" dirty="0"/>
              <a:t>. It has the ability to reuse its views.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smtClean="0"/>
              <a:t>In </a:t>
            </a:r>
            <a:r>
              <a:rPr lang="en-GB" dirty="0" err="1"/>
              <a:t>RecyclerView</a:t>
            </a:r>
            <a:r>
              <a:rPr lang="en-GB" dirty="0"/>
              <a:t> when the </a:t>
            </a:r>
            <a:r>
              <a:rPr lang="en-GB" b="1" dirty="0"/>
              <a:t>View </a:t>
            </a:r>
            <a:r>
              <a:rPr lang="en-GB" dirty="0"/>
              <a:t>goes out of the screen or not visible to the user it won’t destroy it, it will reuse these views.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smtClean="0"/>
              <a:t>This </a:t>
            </a:r>
            <a:r>
              <a:rPr lang="en-GB" dirty="0"/>
              <a:t>feature helps in reducing power consumption and providing more responsiveness to the application</a:t>
            </a:r>
            <a:r>
              <a:rPr lang="en-GB" dirty="0" smtClean="0"/>
              <a:t>.</a:t>
            </a:r>
          </a:p>
          <a:p>
            <a:pPr fontAlgn="base"/>
            <a:r>
              <a:rPr lang="en-GB" b="1" dirty="0"/>
              <a:t>Add the Dependencies</a:t>
            </a:r>
            <a:endParaRPr lang="en-GB" dirty="0"/>
          </a:p>
          <a:p>
            <a:pPr fontAlgn="base"/>
            <a:r>
              <a:rPr lang="en-GB" dirty="0"/>
              <a:t>Go to </a:t>
            </a:r>
            <a:r>
              <a:rPr lang="en-GB" b="1" dirty="0"/>
              <a:t>app &lt; </a:t>
            </a:r>
            <a:r>
              <a:rPr lang="en-GB" b="1" dirty="0" err="1"/>
              <a:t>Gradle</a:t>
            </a:r>
            <a:r>
              <a:rPr lang="en-GB" b="1" dirty="0"/>
              <a:t> Scripts &lt; </a:t>
            </a:r>
            <a:r>
              <a:rPr lang="en-GB" b="1" dirty="0" err="1"/>
              <a:t>gradle.build</a:t>
            </a:r>
            <a:r>
              <a:rPr lang="en-GB" b="1" dirty="0"/>
              <a:t>(Module: app</a:t>
            </a:r>
            <a:r>
              <a:rPr lang="en-GB" dirty="0" smtClean="0"/>
              <a:t>)</a:t>
            </a:r>
          </a:p>
          <a:p>
            <a:pPr fontAlgn="base"/>
            <a:endParaRPr lang="en-GB" dirty="0"/>
          </a:p>
          <a:p>
            <a:pPr marL="0" lvl="0" indent="0" eaLnBrk="0" fontAlgn="base" hangingPunct="0">
              <a:lnSpc>
                <a:spcPct val="100000"/>
              </a:lnSpc>
              <a:spcBef>
                <a:spcPct val="0"/>
              </a:spcBef>
              <a:spcAft>
                <a:spcPct val="0"/>
              </a:spcAft>
              <a:buClrTx/>
              <a:buSzTx/>
              <a:buNone/>
            </a:pPr>
            <a:r>
              <a:rPr lang="en-IN" dirty="0"/>
              <a:t>implementation 'androidx.recyclerview:recyclerview:1.2.0'</a:t>
            </a:r>
            <a:endParaRPr lang="en-IN" dirty="0"/>
          </a:p>
          <a:p>
            <a:endParaRPr lang="en-GB" dirty="0"/>
          </a:p>
        </p:txBody>
      </p:sp>
    </p:spTree>
    <p:extLst>
      <p:ext uri="{BB962C8B-B14F-4D97-AF65-F5344CB8AC3E}">
        <p14:creationId xmlns:p14="http://schemas.microsoft.com/office/powerpoint/2010/main" val="1150137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RecyclerView</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10000"/>
          </a:bodyPr>
          <a:lstStyle/>
          <a:p>
            <a:pPr marL="0" lvl="0" indent="0" eaLnBrk="0" fontAlgn="base" hangingPunct="0">
              <a:lnSpc>
                <a:spcPct val="100000"/>
              </a:lnSpc>
              <a:spcBef>
                <a:spcPct val="0"/>
              </a:spcBef>
              <a:spcAft>
                <a:spcPct val="0"/>
              </a:spcAft>
              <a:buClrTx/>
              <a:buSzTx/>
              <a:buNone/>
            </a:pPr>
            <a:r>
              <a:rPr lang="en-GB" dirty="0"/>
              <a:t>&lt;</a:t>
            </a:r>
            <a:r>
              <a:rPr lang="en-GB" dirty="0" err="1"/>
              <a:t>androidx.recyclerview.widget.RecyclerView</a:t>
            </a:r>
            <a:endParaRPr lang="en-GB" dirty="0"/>
          </a:p>
          <a:p>
            <a:pPr marL="0" lvl="0" indent="0" eaLnBrk="0" fontAlgn="base" hangingPunct="0">
              <a:lnSpc>
                <a:spcPct val="100000"/>
              </a:lnSpc>
              <a:spcBef>
                <a:spcPct val="0"/>
              </a:spcBef>
              <a:spcAft>
                <a:spcPct val="0"/>
              </a:spcAft>
              <a:buClrTx/>
              <a:buSzTx/>
              <a:buNone/>
            </a:pPr>
            <a:r>
              <a:rPr lang="en-GB" dirty="0"/>
              <a:t>        </a:t>
            </a:r>
            <a:r>
              <a:rPr lang="en-GB" dirty="0" err="1"/>
              <a:t>android:id</a:t>
            </a:r>
            <a:r>
              <a:rPr lang="en-GB" dirty="0"/>
              <a:t>="@+id/</a:t>
            </a:r>
            <a:r>
              <a:rPr lang="en-GB" dirty="0" err="1"/>
              <a:t>recyclerview</a:t>
            </a:r>
            <a:r>
              <a:rPr lang="en-GB" dirty="0"/>
              <a:t>"</a:t>
            </a:r>
          </a:p>
          <a:p>
            <a:pPr marL="0" lvl="0" indent="0" eaLnBrk="0" fontAlgn="base" hangingPunct="0">
              <a:lnSpc>
                <a:spcPct val="100000"/>
              </a:lnSpc>
              <a:spcBef>
                <a:spcPct val="0"/>
              </a:spcBef>
              <a:spcAft>
                <a:spcPct val="0"/>
              </a:spcAft>
              <a:buClrTx/>
              <a:buSzTx/>
              <a:buNone/>
            </a:pPr>
            <a:r>
              <a:rPr lang="en-GB" dirty="0"/>
              <a:t>        </a:t>
            </a:r>
            <a:r>
              <a:rPr lang="en-GB" dirty="0" err="1"/>
              <a:t>android:layout_width</a:t>
            </a:r>
            <a:r>
              <a:rPr lang="en-GB" dirty="0"/>
              <a:t>="</a:t>
            </a:r>
            <a:r>
              <a:rPr lang="en-GB" dirty="0" err="1"/>
              <a:t>match_parent</a:t>
            </a:r>
            <a:r>
              <a:rPr lang="en-GB" dirty="0"/>
              <a:t>"</a:t>
            </a:r>
          </a:p>
          <a:p>
            <a:pPr marL="0" lvl="0" indent="0" eaLnBrk="0" fontAlgn="base" hangingPunct="0">
              <a:lnSpc>
                <a:spcPct val="100000"/>
              </a:lnSpc>
              <a:spcBef>
                <a:spcPct val="0"/>
              </a:spcBef>
              <a:spcAft>
                <a:spcPct val="0"/>
              </a:spcAft>
              <a:buClrTx/>
              <a:buSzTx/>
              <a:buNone/>
            </a:pPr>
            <a:r>
              <a:rPr lang="en-GB" dirty="0"/>
              <a:t>        </a:t>
            </a:r>
            <a:r>
              <a:rPr lang="en-GB" dirty="0" err="1"/>
              <a:t>android:layout_height</a:t>
            </a:r>
            <a:r>
              <a:rPr lang="en-GB" dirty="0"/>
              <a:t>="</a:t>
            </a:r>
            <a:r>
              <a:rPr lang="en-GB" dirty="0" err="1"/>
              <a:t>match_parent</a:t>
            </a:r>
            <a:r>
              <a:rPr lang="en-GB" dirty="0"/>
              <a:t>"</a:t>
            </a:r>
          </a:p>
          <a:p>
            <a:pPr marL="0" lvl="0" indent="0" eaLnBrk="0" fontAlgn="base" hangingPunct="0">
              <a:lnSpc>
                <a:spcPct val="100000"/>
              </a:lnSpc>
              <a:spcBef>
                <a:spcPct val="0"/>
              </a:spcBef>
              <a:spcAft>
                <a:spcPct val="0"/>
              </a:spcAft>
              <a:buClrTx/>
              <a:buSzTx/>
              <a:buNone/>
            </a:pPr>
            <a:r>
              <a:rPr lang="en-GB" dirty="0"/>
              <a:t>        </a:t>
            </a:r>
            <a:r>
              <a:rPr lang="en-GB" dirty="0" err="1"/>
              <a:t>tools:itemCount</a:t>
            </a:r>
            <a:r>
              <a:rPr lang="en-GB" dirty="0"/>
              <a:t>="5"</a:t>
            </a:r>
          </a:p>
          <a:p>
            <a:pPr marL="0" lvl="0" indent="0" eaLnBrk="0" fontAlgn="base" hangingPunct="0">
              <a:lnSpc>
                <a:spcPct val="100000"/>
              </a:lnSpc>
              <a:spcBef>
                <a:spcPct val="0"/>
              </a:spcBef>
              <a:spcAft>
                <a:spcPct val="0"/>
              </a:spcAft>
              <a:buClrTx/>
              <a:buSzTx/>
              <a:buNone/>
            </a:pPr>
            <a:r>
              <a:rPr lang="en-GB" dirty="0"/>
              <a:t>        </a:t>
            </a:r>
            <a:r>
              <a:rPr lang="en-GB" dirty="0" err="1"/>
              <a:t>tools:listitem</a:t>
            </a:r>
            <a:r>
              <a:rPr lang="en-GB" dirty="0"/>
              <a:t>="@layout/</a:t>
            </a:r>
            <a:r>
              <a:rPr lang="en-GB" dirty="0" err="1"/>
              <a:t>card_view_design</a:t>
            </a:r>
            <a:r>
              <a:rPr lang="en-GB" dirty="0"/>
              <a:t>" </a:t>
            </a:r>
            <a:r>
              <a:rPr lang="en-GB" dirty="0" smtClean="0"/>
              <a:t>/&gt;</a:t>
            </a:r>
          </a:p>
          <a:p>
            <a:pPr marL="0" lvl="0" indent="0" eaLnBrk="0" fontAlgn="base" hangingPunct="0">
              <a:lnSpc>
                <a:spcPct val="100000"/>
              </a:lnSpc>
              <a:spcBef>
                <a:spcPct val="0"/>
              </a:spcBef>
              <a:spcAft>
                <a:spcPct val="0"/>
              </a:spcAft>
              <a:buClrTx/>
              <a:buSzTx/>
              <a:buNone/>
            </a:pPr>
            <a:r>
              <a:rPr lang="en-GB" dirty="0"/>
              <a:t>Go to </a:t>
            </a:r>
            <a:r>
              <a:rPr lang="en-GB" b="1" dirty="0"/>
              <a:t>app &gt; java &gt; package name &gt; right-click &gt; New &gt; </a:t>
            </a:r>
            <a:r>
              <a:rPr lang="en-GB" b="1" dirty="0" err="1"/>
              <a:t>Kotlin</a:t>
            </a:r>
            <a:r>
              <a:rPr lang="en-GB" b="1" dirty="0"/>
              <a:t> class/file</a:t>
            </a:r>
            <a:r>
              <a:rPr lang="en-GB" dirty="0"/>
              <a:t> and choose Data class from the list</a:t>
            </a:r>
            <a:r>
              <a:rPr lang="en-GB" dirty="0" smtClean="0"/>
              <a:t>.</a:t>
            </a:r>
          </a:p>
          <a:p>
            <a:pPr marL="0" lvl="0" indent="0" eaLnBrk="0" fontAlgn="base" hangingPunct="0">
              <a:lnSpc>
                <a:spcPct val="100000"/>
              </a:lnSpc>
              <a:spcBef>
                <a:spcPct val="0"/>
              </a:spcBef>
              <a:spcAft>
                <a:spcPct val="0"/>
              </a:spcAft>
              <a:buClrTx/>
              <a:buSzTx/>
              <a:buNone/>
            </a:pPr>
            <a:r>
              <a:rPr lang="en-GB" dirty="0"/>
              <a:t>data class </a:t>
            </a:r>
            <a:r>
              <a:rPr lang="en-GB" dirty="0" err="1"/>
              <a:t>ItemsViewModel</a:t>
            </a:r>
            <a:r>
              <a:rPr lang="en-GB" dirty="0"/>
              <a:t>(</a:t>
            </a:r>
            <a:r>
              <a:rPr lang="en-GB" dirty="0" err="1"/>
              <a:t>val</a:t>
            </a:r>
            <a:r>
              <a:rPr lang="en-GB" dirty="0"/>
              <a:t> image: </a:t>
            </a:r>
            <a:r>
              <a:rPr lang="en-GB" dirty="0" err="1"/>
              <a:t>Int</a:t>
            </a:r>
            <a:r>
              <a:rPr lang="en-GB" dirty="0"/>
              <a:t>, </a:t>
            </a:r>
            <a:r>
              <a:rPr lang="en-GB" dirty="0" err="1"/>
              <a:t>val</a:t>
            </a:r>
            <a:r>
              <a:rPr lang="en-GB" dirty="0"/>
              <a:t> text: String) {</a:t>
            </a:r>
          </a:p>
          <a:p>
            <a:pPr marL="0" lvl="0" indent="0" eaLnBrk="0" fontAlgn="base" hangingPunct="0">
              <a:lnSpc>
                <a:spcPct val="100000"/>
              </a:lnSpc>
              <a:spcBef>
                <a:spcPct val="0"/>
              </a:spcBef>
              <a:spcAft>
                <a:spcPct val="0"/>
              </a:spcAft>
              <a:buClrTx/>
              <a:buSzTx/>
              <a:buNone/>
            </a:pPr>
            <a:r>
              <a:rPr lang="en-GB" dirty="0" smtClean="0"/>
              <a:t>}</a:t>
            </a:r>
          </a:p>
          <a:p>
            <a:pPr marL="0" lvl="0" indent="0" eaLnBrk="0" fontAlgn="base" hangingPunct="0">
              <a:lnSpc>
                <a:spcPct val="100000"/>
              </a:lnSpc>
              <a:spcBef>
                <a:spcPct val="0"/>
              </a:spcBef>
              <a:spcAft>
                <a:spcPct val="0"/>
              </a:spcAft>
              <a:buClrTx/>
              <a:buSzTx/>
              <a:buNone/>
            </a:pPr>
            <a:r>
              <a:rPr lang="en-GB" dirty="0"/>
              <a:t>Go to </a:t>
            </a:r>
            <a:r>
              <a:rPr lang="en-GB" b="1" dirty="0"/>
              <a:t>app &gt; java &gt; package name &gt; right-click &gt; New &gt; </a:t>
            </a:r>
            <a:r>
              <a:rPr lang="en-GB" b="1" dirty="0" err="1"/>
              <a:t>Kotlin</a:t>
            </a:r>
            <a:r>
              <a:rPr lang="en-GB" b="1" dirty="0"/>
              <a:t> class/file</a:t>
            </a:r>
            <a:r>
              <a:rPr lang="en-GB" dirty="0"/>
              <a:t> and name that file as </a:t>
            </a:r>
            <a:r>
              <a:rPr lang="en-GB" b="1" dirty="0" err="1"/>
              <a:t>CustomAdapter</a:t>
            </a:r>
            <a:r>
              <a:rPr lang="en-GB" b="1" dirty="0"/>
              <a:t> </a:t>
            </a:r>
            <a:r>
              <a:rPr lang="en-GB" dirty="0"/>
              <a:t>and then click on </a:t>
            </a:r>
            <a:r>
              <a:rPr lang="en-GB" b="1" dirty="0"/>
              <a:t>OK</a:t>
            </a:r>
            <a:r>
              <a:rPr lang="en-GB" dirty="0"/>
              <a:t>.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a:t>This class contains some important functions to work with the </a:t>
            </a:r>
            <a:r>
              <a:rPr lang="en-GB" dirty="0" err="1"/>
              <a:t>RecyclerView</a:t>
            </a:r>
            <a:r>
              <a:rPr lang="en-GB" dirty="0"/>
              <a:t> these are as follows:</a:t>
            </a:r>
            <a:endParaRPr lang="en-GB" dirty="0"/>
          </a:p>
        </p:txBody>
      </p:sp>
    </p:spTree>
    <p:extLst>
      <p:ext uri="{BB962C8B-B14F-4D97-AF65-F5344CB8AC3E}">
        <p14:creationId xmlns:p14="http://schemas.microsoft.com/office/powerpoint/2010/main" val="3057389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RecyclerView</a:t>
            </a:r>
            <a:endParaRPr lang="en-IN" dirty="0"/>
          </a:p>
        </p:txBody>
      </p:sp>
      <p:sp>
        <p:nvSpPr>
          <p:cNvPr id="14" name="Content Placeholder 13"/>
          <p:cNvSpPr>
            <a:spLocks noGrp="1"/>
          </p:cNvSpPr>
          <p:nvPr>
            <p:ph idx="1"/>
          </p:nvPr>
        </p:nvSpPr>
        <p:spPr>
          <a:xfrm>
            <a:off x="1522413" y="1772816"/>
            <a:ext cx="9829799" cy="5085184"/>
          </a:xfrm>
        </p:spPr>
        <p:txBody>
          <a:bodyPr>
            <a:normAutofit fontScale="77500" lnSpcReduction="20000"/>
          </a:bodyPr>
          <a:lstStyle/>
          <a:p>
            <a:pPr fontAlgn="base"/>
            <a:r>
              <a:rPr lang="en-GB" b="1" dirty="0" err="1"/>
              <a:t>onCreateViewHolder</a:t>
            </a:r>
            <a:r>
              <a:rPr lang="en-GB" b="1" dirty="0"/>
              <a:t>(): </a:t>
            </a:r>
            <a:r>
              <a:rPr lang="en-GB" dirty="0"/>
              <a:t>This function sets the views to display the items.</a:t>
            </a:r>
          </a:p>
          <a:p>
            <a:pPr fontAlgn="base"/>
            <a:r>
              <a:rPr lang="en-GB" b="1" dirty="0" err="1"/>
              <a:t>onBindViewHolder</a:t>
            </a:r>
            <a:r>
              <a:rPr lang="en-GB" b="1" dirty="0"/>
              <a:t>(): </a:t>
            </a:r>
            <a:r>
              <a:rPr lang="en-GB" dirty="0"/>
              <a:t>This function is used to bind the list items to our widgets such as </a:t>
            </a:r>
            <a:r>
              <a:rPr lang="en-GB" dirty="0" err="1"/>
              <a:t>TextView</a:t>
            </a:r>
            <a:r>
              <a:rPr lang="en-GB" dirty="0"/>
              <a:t>, </a:t>
            </a:r>
            <a:r>
              <a:rPr lang="en-GB" dirty="0" err="1"/>
              <a:t>ImageView</a:t>
            </a:r>
            <a:r>
              <a:rPr lang="en-GB" dirty="0"/>
              <a:t>, etc.</a:t>
            </a:r>
          </a:p>
          <a:p>
            <a:pPr fontAlgn="base"/>
            <a:r>
              <a:rPr lang="en-GB" b="1" dirty="0" err="1"/>
              <a:t>getItemCount</a:t>
            </a:r>
            <a:r>
              <a:rPr lang="en-GB" b="1" dirty="0"/>
              <a:t>(): </a:t>
            </a:r>
            <a:r>
              <a:rPr lang="en-GB" dirty="0"/>
              <a:t>It returns the count of items present in the list</a:t>
            </a:r>
            <a:r>
              <a:rPr lang="en-GB" dirty="0" smtClean="0"/>
              <a:t>.</a:t>
            </a:r>
          </a:p>
          <a:p>
            <a:pPr marL="0" indent="0" fontAlgn="base">
              <a:buNone/>
            </a:pPr>
            <a:r>
              <a:rPr lang="en-GB" dirty="0"/>
              <a:t>class </a:t>
            </a:r>
            <a:r>
              <a:rPr lang="en-GB" dirty="0" err="1"/>
              <a:t>CustomAdapter</a:t>
            </a:r>
            <a:r>
              <a:rPr lang="en-GB" dirty="0"/>
              <a:t>(private </a:t>
            </a:r>
            <a:r>
              <a:rPr lang="en-GB" dirty="0" err="1"/>
              <a:t>val</a:t>
            </a:r>
            <a:r>
              <a:rPr lang="en-GB" dirty="0"/>
              <a:t> </a:t>
            </a:r>
            <a:r>
              <a:rPr lang="en-GB" dirty="0" err="1"/>
              <a:t>mList</a:t>
            </a:r>
            <a:r>
              <a:rPr lang="en-GB" dirty="0"/>
              <a:t>: List&lt;</a:t>
            </a:r>
            <a:r>
              <a:rPr lang="en-GB" dirty="0" err="1"/>
              <a:t>ItemsViewModel</a:t>
            </a:r>
            <a:r>
              <a:rPr lang="en-GB" dirty="0"/>
              <a:t>&gt;) : </a:t>
            </a:r>
            <a:r>
              <a:rPr lang="en-GB" dirty="0" err="1"/>
              <a:t>RecyclerView.Adapter</a:t>
            </a:r>
            <a:r>
              <a:rPr lang="en-GB" dirty="0"/>
              <a:t>&lt;</a:t>
            </a:r>
            <a:r>
              <a:rPr lang="en-GB" dirty="0" err="1"/>
              <a:t>CustomAdapter.ViewHolder</a:t>
            </a:r>
            <a:r>
              <a:rPr lang="en-GB" dirty="0"/>
              <a:t>&gt;() </a:t>
            </a:r>
            <a:r>
              <a:rPr lang="en-GB" dirty="0" smtClean="0"/>
              <a:t>{</a:t>
            </a:r>
            <a:endParaRPr lang="en-GB" dirty="0"/>
          </a:p>
          <a:p>
            <a:pPr marL="0" indent="0" fontAlgn="base">
              <a:buNone/>
            </a:pPr>
            <a:r>
              <a:rPr lang="en-GB" dirty="0"/>
              <a:t>    // create new views</a:t>
            </a:r>
          </a:p>
          <a:p>
            <a:pPr marL="0" indent="0" fontAlgn="base">
              <a:buNone/>
            </a:pPr>
            <a:r>
              <a:rPr lang="en-GB" dirty="0"/>
              <a:t>    override fun </a:t>
            </a:r>
            <a:r>
              <a:rPr lang="en-GB" dirty="0" err="1"/>
              <a:t>onCreateViewHolder</a:t>
            </a:r>
            <a:r>
              <a:rPr lang="en-GB" dirty="0"/>
              <a:t>(parent: </a:t>
            </a:r>
            <a:r>
              <a:rPr lang="en-GB" dirty="0" err="1"/>
              <a:t>ViewGroup</a:t>
            </a:r>
            <a:r>
              <a:rPr lang="en-GB" dirty="0"/>
              <a:t>, </a:t>
            </a:r>
            <a:r>
              <a:rPr lang="en-GB" dirty="0" err="1"/>
              <a:t>viewType</a:t>
            </a:r>
            <a:r>
              <a:rPr lang="en-GB" dirty="0"/>
              <a:t>: </a:t>
            </a:r>
            <a:r>
              <a:rPr lang="en-GB" dirty="0" err="1"/>
              <a:t>Int</a:t>
            </a:r>
            <a:r>
              <a:rPr lang="en-GB" dirty="0"/>
              <a:t>): </a:t>
            </a:r>
            <a:r>
              <a:rPr lang="en-GB" dirty="0" err="1"/>
              <a:t>ViewHolder</a:t>
            </a:r>
            <a:r>
              <a:rPr lang="en-GB" dirty="0"/>
              <a:t> {</a:t>
            </a:r>
          </a:p>
          <a:p>
            <a:pPr marL="0" indent="0" fontAlgn="base">
              <a:buNone/>
            </a:pPr>
            <a:r>
              <a:rPr lang="en-GB" dirty="0"/>
              <a:t>        // inflates the </a:t>
            </a:r>
            <a:r>
              <a:rPr lang="en-GB" dirty="0" err="1"/>
              <a:t>card_view_design</a:t>
            </a:r>
            <a:r>
              <a:rPr lang="en-GB" dirty="0"/>
              <a:t> view </a:t>
            </a:r>
          </a:p>
          <a:p>
            <a:pPr marL="0" indent="0" fontAlgn="base">
              <a:buNone/>
            </a:pPr>
            <a:r>
              <a:rPr lang="en-GB" dirty="0"/>
              <a:t> </a:t>
            </a:r>
            <a:r>
              <a:rPr lang="en-GB" dirty="0" smtClean="0"/>
              <a:t>           </a:t>
            </a:r>
            <a:r>
              <a:rPr lang="en-GB" dirty="0" err="1" smtClean="0"/>
              <a:t>val</a:t>
            </a:r>
            <a:r>
              <a:rPr lang="en-GB" dirty="0" smtClean="0"/>
              <a:t> </a:t>
            </a:r>
            <a:r>
              <a:rPr lang="en-GB" dirty="0"/>
              <a:t>view = </a:t>
            </a:r>
            <a:r>
              <a:rPr lang="en-GB" dirty="0" err="1"/>
              <a:t>LayoutInflater.from</a:t>
            </a:r>
            <a:r>
              <a:rPr lang="en-GB" dirty="0"/>
              <a:t>(</a:t>
            </a:r>
            <a:r>
              <a:rPr lang="en-GB" dirty="0" err="1"/>
              <a:t>parent.context</a:t>
            </a:r>
            <a:r>
              <a:rPr lang="en-GB" dirty="0"/>
              <a:t>)</a:t>
            </a:r>
          </a:p>
          <a:p>
            <a:pPr marL="0" indent="0" fontAlgn="base">
              <a:buNone/>
            </a:pPr>
            <a:r>
              <a:rPr lang="en-GB" dirty="0"/>
              <a:t>            .inflate(</a:t>
            </a:r>
            <a:r>
              <a:rPr lang="en-GB" dirty="0" err="1"/>
              <a:t>R.layout.card_view_design</a:t>
            </a:r>
            <a:r>
              <a:rPr lang="en-GB" dirty="0"/>
              <a:t>, parent, false</a:t>
            </a:r>
            <a:r>
              <a:rPr lang="en-GB" dirty="0" smtClean="0"/>
              <a:t>)</a:t>
            </a:r>
            <a:endParaRPr lang="en-GB" dirty="0"/>
          </a:p>
          <a:p>
            <a:pPr marL="0" indent="0" fontAlgn="base">
              <a:buNone/>
            </a:pPr>
            <a:r>
              <a:rPr lang="en-GB" dirty="0"/>
              <a:t>        </a:t>
            </a:r>
            <a:r>
              <a:rPr lang="en-GB" dirty="0" smtClean="0"/>
              <a:t>    return </a:t>
            </a:r>
            <a:r>
              <a:rPr lang="en-GB" dirty="0" err="1"/>
              <a:t>ViewHolder</a:t>
            </a:r>
            <a:r>
              <a:rPr lang="en-GB" dirty="0"/>
              <a:t>(view)</a:t>
            </a:r>
          </a:p>
          <a:p>
            <a:pPr marL="0" indent="0" fontAlgn="base">
              <a:buNone/>
            </a:pPr>
            <a:r>
              <a:rPr lang="en-GB" dirty="0"/>
              <a:t>    }</a:t>
            </a:r>
            <a:endParaRPr lang="en-GB" dirty="0"/>
          </a:p>
        </p:txBody>
      </p:sp>
    </p:spTree>
    <p:extLst>
      <p:ext uri="{BB962C8B-B14F-4D97-AF65-F5344CB8AC3E}">
        <p14:creationId xmlns:p14="http://schemas.microsoft.com/office/powerpoint/2010/main" val="3996611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RecyclerView</a:t>
            </a:r>
            <a:endParaRPr lang="en-IN" dirty="0"/>
          </a:p>
        </p:txBody>
      </p:sp>
      <p:sp>
        <p:nvSpPr>
          <p:cNvPr id="14" name="Content Placeholder 13"/>
          <p:cNvSpPr>
            <a:spLocks noGrp="1"/>
          </p:cNvSpPr>
          <p:nvPr>
            <p:ph idx="1"/>
          </p:nvPr>
        </p:nvSpPr>
        <p:spPr>
          <a:xfrm>
            <a:off x="1522413" y="1981200"/>
            <a:ext cx="9829799" cy="4760168"/>
          </a:xfrm>
        </p:spPr>
        <p:txBody>
          <a:bodyPr>
            <a:normAutofit fontScale="62500" lnSpcReduction="20000"/>
          </a:bodyPr>
          <a:lstStyle/>
          <a:p>
            <a:pPr marL="0" indent="0" fontAlgn="base">
              <a:buNone/>
            </a:pPr>
            <a:r>
              <a:rPr lang="en-GB" dirty="0"/>
              <a:t>// binds the list items to a view</a:t>
            </a:r>
          </a:p>
          <a:p>
            <a:pPr marL="0" indent="0" fontAlgn="base">
              <a:buNone/>
            </a:pPr>
            <a:r>
              <a:rPr lang="en-GB" dirty="0"/>
              <a:t>    override fun </a:t>
            </a:r>
            <a:r>
              <a:rPr lang="en-GB" dirty="0" err="1"/>
              <a:t>onBindViewHolder</a:t>
            </a:r>
            <a:r>
              <a:rPr lang="en-GB" dirty="0"/>
              <a:t>(holder: </a:t>
            </a:r>
            <a:r>
              <a:rPr lang="en-GB" dirty="0" err="1"/>
              <a:t>ViewHolder</a:t>
            </a:r>
            <a:r>
              <a:rPr lang="en-GB" dirty="0"/>
              <a:t>, position: </a:t>
            </a:r>
            <a:r>
              <a:rPr lang="en-GB" dirty="0" err="1"/>
              <a:t>Int</a:t>
            </a:r>
            <a:r>
              <a:rPr lang="en-GB" dirty="0"/>
              <a:t>) </a:t>
            </a:r>
            <a:r>
              <a:rPr lang="en-GB" dirty="0" smtClean="0"/>
              <a:t>{</a:t>
            </a:r>
            <a:endParaRPr lang="en-GB" dirty="0"/>
          </a:p>
          <a:p>
            <a:pPr marL="0" indent="0" fontAlgn="base">
              <a:buNone/>
            </a:pPr>
            <a:r>
              <a:rPr lang="en-GB" dirty="0"/>
              <a:t>        </a:t>
            </a:r>
            <a:r>
              <a:rPr lang="en-GB" dirty="0" err="1"/>
              <a:t>val</a:t>
            </a:r>
            <a:r>
              <a:rPr lang="en-GB" dirty="0"/>
              <a:t> </a:t>
            </a:r>
            <a:r>
              <a:rPr lang="en-GB" dirty="0" err="1"/>
              <a:t>ItemsViewModel</a:t>
            </a:r>
            <a:r>
              <a:rPr lang="en-GB" dirty="0"/>
              <a:t> = </a:t>
            </a:r>
            <a:r>
              <a:rPr lang="en-GB" dirty="0" err="1"/>
              <a:t>mList</a:t>
            </a:r>
            <a:r>
              <a:rPr lang="en-GB" dirty="0"/>
              <a:t>[position</a:t>
            </a:r>
            <a:r>
              <a:rPr lang="en-GB" dirty="0" smtClean="0"/>
              <a:t>]</a:t>
            </a:r>
            <a:endParaRPr lang="en-GB" dirty="0"/>
          </a:p>
          <a:p>
            <a:pPr marL="0" indent="0" fontAlgn="base">
              <a:buNone/>
            </a:pPr>
            <a:r>
              <a:rPr lang="en-GB" dirty="0"/>
              <a:t>        // sets the image to the </a:t>
            </a:r>
            <a:r>
              <a:rPr lang="en-GB" dirty="0" err="1"/>
              <a:t>imageview</a:t>
            </a:r>
            <a:r>
              <a:rPr lang="en-GB" dirty="0"/>
              <a:t> from our </a:t>
            </a:r>
            <a:r>
              <a:rPr lang="en-GB" dirty="0" err="1"/>
              <a:t>itemHolder</a:t>
            </a:r>
            <a:r>
              <a:rPr lang="en-GB" dirty="0"/>
              <a:t> class</a:t>
            </a:r>
          </a:p>
          <a:p>
            <a:pPr marL="0" indent="0" fontAlgn="base">
              <a:buNone/>
            </a:pPr>
            <a:r>
              <a:rPr lang="en-GB" dirty="0"/>
              <a:t>        </a:t>
            </a:r>
            <a:r>
              <a:rPr lang="en-GB" dirty="0" err="1"/>
              <a:t>holder.imageView.setImageResource</a:t>
            </a:r>
            <a:r>
              <a:rPr lang="en-GB" dirty="0"/>
              <a:t>(</a:t>
            </a:r>
            <a:r>
              <a:rPr lang="en-GB" dirty="0" err="1"/>
              <a:t>ItemsViewModel.image</a:t>
            </a:r>
            <a:r>
              <a:rPr lang="en-GB" dirty="0" smtClean="0"/>
              <a:t>)</a:t>
            </a:r>
            <a:endParaRPr lang="en-GB" dirty="0"/>
          </a:p>
          <a:p>
            <a:pPr marL="0" indent="0" fontAlgn="base">
              <a:buNone/>
            </a:pPr>
            <a:r>
              <a:rPr lang="en-GB" dirty="0"/>
              <a:t>        // sets the text to the </a:t>
            </a:r>
            <a:r>
              <a:rPr lang="en-GB" dirty="0" err="1"/>
              <a:t>textview</a:t>
            </a:r>
            <a:r>
              <a:rPr lang="en-GB" dirty="0"/>
              <a:t> from our </a:t>
            </a:r>
            <a:r>
              <a:rPr lang="en-GB" dirty="0" err="1"/>
              <a:t>itemHolder</a:t>
            </a:r>
            <a:r>
              <a:rPr lang="en-GB" dirty="0"/>
              <a:t> class</a:t>
            </a:r>
          </a:p>
          <a:p>
            <a:pPr marL="0" indent="0" fontAlgn="base">
              <a:buNone/>
            </a:pPr>
            <a:r>
              <a:rPr lang="en-GB" dirty="0"/>
              <a:t>        </a:t>
            </a:r>
            <a:r>
              <a:rPr lang="en-GB" dirty="0" err="1"/>
              <a:t>holder.textView.text</a:t>
            </a:r>
            <a:r>
              <a:rPr lang="en-GB" dirty="0"/>
              <a:t> = </a:t>
            </a:r>
            <a:r>
              <a:rPr lang="en-GB" dirty="0" err="1" smtClean="0"/>
              <a:t>ItemsViewModel.text</a:t>
            </a:r>
            <a:endParaRPr lang="en-GB" dirty="0"/>
          </a:p>
          <a:p>
            <a:pPr marL="0" indent="0" fontAlgn="base">
              <a:buNone/>
            </a:pPr>
            <a:r>
              <a:rPr lang="en-GB" dirty="0"/>
              <a:t>    </a:t>
            </a:r>
            <a:r>
              <a:rPr lang="en-GB" dirty="0" smtClean="0"/>
              <a:t>}</a:t>
            </a:r>
            <a:endParaRPr lang="en-GB" dirty="0"/>
          </a:p>
          <a:p>
            <a:pPr marL="0" indent="0" fontAlgn="base">
              <a:buNone/>
            </a:pPr>
            <a:r>
              <a:rPr lang="en-GB" dirty="0"/>
              <a:t>    // return the number of the items in the list</a:t>
            </a:r>
          </a:p>
          <a:p>
            <a:pPr marL="0" indent="0" fontAlgn="base">
              <a:buNone/>
            </a:pPr>
            <a:r>
              <a:rPr lang="en-GB" dirty="0"/>
              <a:t>    override fun </a:t>
            </a:r>
            <a:r>
              <a:rPr lang="en-GB" dirty="0" err="1"/>
              <a:t>getItemCount</a:t>
            </a:r>
            <a:r>
              <a:rPr lang="en-GB" dirty="0"/>
              <a:t>(): </a:t>
            </a:r>
            <a:r>
              <a:rPr lang="en-GB" dirty="0" err="1"/>
              <a:t>Int</a:t>
            </a:r>
            <a:r>
              <a:rPr lang="en-GB" dirty="0"/>
              <a:t> {</a:t>
            </a:r>
          </a:p>
          <a:p>
            <a:pPr marL="0" indent="0" fontAlgn="base">
              <a:buNone/>
            </a:pPr>
            <a:r>
              <a:rPr lang="en-GB" dirty="0"/>
              <a:t>        return </a:t>
            </a:r>
            <a:r>
              <a:rPr lang="en-GB" dirty="0" err="1"/>
              <a:t>mList.size</a:t>
            </a:r>
            <a:endParaRPr lang="en-GB" dirty="0"/>
          </a:p>
          <a:p>
            <a:pPr marL="0" indent="0" fontAlgn="base">
              <a:buNone/>
            </a:pPr>
            <a:r>
              <a:rPr lang="en-GB" dirty="0"/>
              <a:t>    }</a:t>
            </a:r>
            <a:endParaRPr lang="en-GB" dirty="0"/>
          </a:p>
        </p:txBody>
      </p:sp>
    </p:spTree>
    <p:extLst>
      <p:ext uri="{BB962C8B-B14F-4D97-AF65-F5344CB8AC3E}">
        <p14:creationId xmlns:p14="http://schemas.microsoft.com/office/powerpoint/2010/main" val="2966057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RecyclerView</a:t>
            </a:r>
            <a:endParaRPr lang="en-IN" dirty="0"/>
          </a:p>
        </p:txBody>
      </p:sp>
      <p:sp>
        <p:nvSpPr>
          <p:cNvPr id="14" name="Content Placeholder 13"/>
          <p:cNvSpPr>
            <a:spLocks noGrp="1"/>
          </p:cNvSpPr>
          <p:nvPr>
            <p:ph idx="1"/>
          </p:nvPr>
        </p:nvSpPr>
        <p:spPr>
          <a:xfrm>
            <a:off x="1522413" y="1981200"/>
            <a:ext cx="9829799" cy="4760168"/>
          </a:xfrm>
        </p:spPr>
        <p:txBody>
          <a:bodyPr>
            <a:normAutofit/>
          </a:bodyPr>
          <a:lstStyle/>
          <a:p>
            <a:pPr marL="0" indent="0" fontAlgn="base">
              <a:buNone/>
            </a:pPr>
            <a:r>
              <a:rPr lang="en-GB" dirty="0"/>
              <a:t> // Holds the views for adding it to image and text</a:t>
            </a:r>
          </a:p>
          <a:p>
            <a:pPr marL="0" indent="0" fontAlgn="base">
              <a:buNone/>
            </a:pPr>
            <a:r>
              <a:rPr lang="en-GB" dirty="0"/>
              <a:t>    class </a:t>
            </a:r>
            <a:r>
              <a:rPr lang="en-GB" dirty="0" err="1"/>
              <a:t>ViewHolder</a:t>
            </a:r>
            <a:r>
              <a:rPr lang="en-GB" dirty="0"/>
              <a:t>(</a:t>
            </a:r>
            <a:r>
              <a:rPr lang="en-GB" dirty="0" err="1"/>
              <a:t>ItemView</a:t>
            </a:r>
            <a:r>
              <a:rPr lang="en-GB" dirty="0"/>
              <a:t>: View) : </a:t>
            </a:r>
            <a:r>
              <a:rPr lang="en-GB" dirty="0" smtClean="0"/>
              <a:t>	</a:t>
            </a:r>
            <a:r>
              <a:rPr lang="en-GB" dirty="0" err="1" smtClean="0"/>
              <a:t>RecyclerView.ViewHolder</a:t>
            </a:r>
            <a:r>
              <a:rPr lang="en-GB" dirty="0" smtClean="0"/>
              <a:t>(</a:t>
            </a:r>
            <a:r>
              <a:rPr lang="en-GB" dirty="0" err="1" smtClean="0"/>
              <a:t>ItemView</a:t>
            </a:r>
            <a:r>
              <a:rPr lang="en-GB" dirty="0"/>
              <a:t>) {</a:t>
            </a:r>
          </a:p>
          <a:p>
            <a:pPr marL="0" indent="0" fontAlgn="base">
              <a:buNone/>
            </a:pPr>
            <a:r>
              <a:rPr lang="en-GB" dirty="0"/>
              <a:t>        </a:t>
            </a:r>
            <a:r>
              <a:rPr lang="en-GB" dirty="0" err="1"/>
              <a:t>val</a:t>
            </a:r>
            <a:r>
              <a:rPr lang="en-GB" dirty="0"/>
              <a:t> </a:t>
            </a:r>
            <a:r>
              <a:rPr lang="en-GB" dirty="0" err="1"/>
              <a:t>imageView</a:t>
            </a:r>
            <a:r>
              <a:rPr lang="en-GB" dirty="0"/>
              <a:t>: </a:t>
            </a:r>
            <a:r>
              <a:rPr lang="en-GB" dirty="0" err="1"/>
              <a:t>ImageView</a:t>
            </a:r>
            <a:r>
              <a:rPr lang="en-GB" dirty="0"/>
              <a:t> = </a:t>
            </a:r>
            <a:r>
              <a:rPr lang="en-GB" dirty="0" err="1"/>
              <a:t>itemView.findViewById</a:t>
            </a:r>
            <a:r>
              <a:rPr lang="en-GB" dirty="0"/>
              <a:t>(</a:t>
            </a:r>
            <a:r>
              <a:rPr lang="en-GB" dirty="0" err="1"/>
              <a:t>R.id.imageview</a:t>
            </a:r>
            <a:r>
              <a:rPr lang="en-GB" dirty="0"/>
              <a:t>)</a:t>
            </a:r>
          </a:p>
          <a:p>
            <a:pPr marL="0" indent="0" fontAlgn="base">
              <a:buNone/>
            </a:pPr>
            <a:r>
              <a:rPr lang="en-GB" dirty="0"/>
              <a:t>        </a:t>
            </a:r>
            <a:r>
              <a:rPr lang="en-GB" dirty="0" err="1"/>
              <a:t>val</a:t>
            </a:r>
            <a:r>
              <a:rPr lang="en-GB" dirty="0"/>
              <a:t> </a:t>
            </a:r>
            <a:r>
              <a:rPr lang="en-GB" dirty="0" err="1"/>
              <a:t>textView</a:t>
            </a:r>
            <a:r>
              <a:rPr lang="en-GB" dirty="0"/>
              <a:t>: </a:t>
            </a:r>
            <a:r>
              <a:rPr lang="en-GB" dirty="0" err="1"/>
              <a:t>TextView</a:t>
            </a:r>
            <a:r>
              <a:rPr lang="en-GB" dirty="0"/>
              <a:t> = </a:t>
            </a:r>
            <a:r>
              <a:rPr lang="en-GB" dirty="0" err="1"/>
              <a:t>itemView.findViewById</a:t>
            </a:r>
            <a:r>
              <a:rPr lang="en-GB" dirty="0"/>
              <a:t>(</a:t>
            </a:r>
            <a:r>
              <a:rPr lang="en-GB" dirty="0" err="1"/>
              <a:t>R.id.textView</a:t>
            </a:r>
            <a:r>
              <a:rPr lang="en-GB" dirty="0"/>
              <a:t>)</a:t>
            </a:r>
          </a:p>
          <a:p>
            <a:pPr marL="0" indent="0" fontAlgn="base">
              <a:buNone/>
            </a:pPr>
            <a:r>
              <a:rPr lang="en-GB" dirty="0"/>
              <a:t>    }</a:t>
            </a:r>
          </a:p>
          <a:p>
            <a:pPr marL="0" indent="0" fontAlgn="base">
              <a:buNone/>
            </a:pPr>
            <a:r>
              <a:rPr lang="en-GB" dirty="0"/>
              <a:t>}</a:t>
            </a:r>
            <a:endParaRPr lang="en-GB" dirty="0"/>
          </a:p>
        </p:txBody>
      </p:sp>
    </p:spTree>
    <p:extLst>
      <p:ext uri="{BB962C8B-B14F-4D97-AF65-F5344CB8AC3E}">
        <p14:creationId xmlns:p14="http://schemas.microsoft.com/office/powerpoint/2010/main" val="3494101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RecyclerView</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pPr marL="0" indent="0" fontAlgn="base">
              <a:buNone/>
            </a:pPr>
            <a:r>
              <a:rPr lang="en-GB" dirty="0"/>
              <a:t> class </a:t>
            </a:r>
            <a:r>
              <a:rPr lang="en-GB" dirty="0" err="1"/>
              <a:t>MainActivity</a:t>
            </a:r>
            <a:r>
              <a:rPr lang="en-GB" dirty="0"/>
              <a:t> : </a:t>
            </a:r>
            <a:r>
              <a:rPr lang="en-GB" dirty="0" err="1"/>
              <a:t>AppCompatActivity</a:t>
            </a:r>
            <a:r>
              <a:rPr lang="en-GB" dirty="0"/>
              <a:t>() {</a:t>
            </a:r>
          </a:p>
          <a:p>
            <a:pPr marL="0" indent="0" fontAlgn="base">
              <a:buNone/>
            </a:pPr>
            <a:r>
              <a:rPr lang="en-GB" dirty="0"/>
              <a:t>    override fun </a:t>
            </a:r>
            <a:r>
              <a:rPr lang="en-GB" dirty="0" err="1"/>
              <a:t>onCreate</a:t>
            </a:r>
            <a:r>
              <a:rPr lang="en-GB" dirty="0"/>
              <a:t>(</a:t>
            </a:r>
            <a:r>
              <a:rPr lang="en-GB" dirty="0" err="1"/>
              <a:t>savedInstanceState</a:t>
            </a:r>
            <a:r>
              <a:rPr lang="en-GB" dirty="0"/>
              <a:t>: Bundle?) {</a:t>
            </a:r>
          </a:p>
          <a:p>
            <a:pPr marL="0" indent="0" fontAlgn="base">
              <a:buNone/>
            </a:pPr>
            <a:r>
              <a:rPr lang="en-GB" dirty="0"/>
              <a:t>        </a:t>
            </a:r>
            <a:r>
              <a:rPr lang="en-GB" dirty="0" err="1"/>
              <a:t>super.onCreate</a:t>
            </a:r>
            <a:r>
              <a:rPr lang="en-GB" dirty="0"/>
              <a:t>(</a:t>
            </a:r>
            <a:r>
              <a:rPr lang="en-GB" dirty="0" err="1"/>
              <a:t>savedInstanceState</a:t>
            </a:r>
            <a:r>
              <a:rPr lang="en-GB" dirty="0"/>
              <a:t>)</a:t>
            </a:r>
          </a:p>
          <a:p>
            <a:pPr marL="0" indent="0" fontAlgn="base">
              <a:buNone/>
            </a:pPr>
            <a:r>
              <a:rPr lang="en-GB" dirty="0"/>
              <a:t>        </a:t>
            </a:r>
            <a:r>
              <a:rPr lang="en-GB" dirty="0" err="1"/>
              <a:t>setContentView</a:t>
            </a:r>
            <a:r>
              <a:rPr lang="en-GB" dirty="0"/>
              <a:t>(</a:t>
            </a:r>
            <a:r>
              <a:rPr lang="en-GB" dirty="0" err="1"/>
              <a:t>R.layout.activity_main</a:t>
            </a:r>
            <a:r>
              <a:rPr lang="en-GB" dirty="0" smtClean="0"/>
              <a:t>)</a:t>
            </a:r>
            <a:endParaRPr lang="en-GB" dirty="0"/>
          </a:p>
          <a:p>
            <a:pPr marL="0" indent="0" fontAlgn="base">
              <a:buNone/>
            </a:pPr>
            <a:r>
              <a:rPr lang="en-GB" dirty="0"/>
              <a:t>        // getting the </a:t>
            </a:r>
            <a:r>
              <a:rPr lang="en-GB" dirty="0" err="1"/>
              <a:t>recyclerview</a:t>
            </a:r>
            <a:r>
              <a:rPr lang="en-GB" dirty="0"/>
              <a:t> by its id</a:t>
            </a:r>
          </a:p>
          <a:p>
            <a:pPr marL="0" indent="0" fontAlgn="base">
              <a:buNone/>
            </a:pPr>
            <a:r>
              <a:rPr lang="en-GB" dirty="0"/>
              <a:t>        </a:t>
            </a:r>
            <a:r>
              <a:rPr lang="en-GB" dirty="0" err="1"/>
              <a:t>val</a:t>
            </a:r>
            <a:r>
              <a:rPr lang="en-GB" dirty="0"/>
              <a:t> </a:t>
            </a:r>
            <a:r>
              <a:rPr lang="en-GB" dirty="0" err="1"/>
              <a:t>recyclerview</a:t>
            </a:r>
            <a:r>
              <a:rPr lang="en-GB" dirty="0"/>
              <a:t> = </a:t>
            </a:r>
            <a:r>
              <a:rPr lang="en-GB" dirty="0" err="1"/>
              <a:t>findViewById</a:t>
            </a:r>
            <a:r>
              <a:rPr lang="en-GB" dirty="0"/>
              <a:t>&lt;</a:t>
            </a:r>
            <a:r>
              <a:rPr lang="en-GB" dirty="0" err="1"/>
              <a:t>RecyclerView</a:t>
            </a:r>
            <a:r>
              <a:rPr lang="en-GB" dirty="0"/>
              <a:t>&gt;(</a:t>
            </a:r>
            <a:r>
              <a:rPr lang="en-GB" dirty="0" err="1"/>
              <a:t>R.id.recyclerview</a:t>
            </a:r>
            <a:r>
              <a:rPr lang="en-GB" dirty="0" smtClean="0"/>
              <a:t>)</a:t>
            </a:r>
            <a:endParaRPr lang="en-GB" dirty="0"/>
          </a:p>
          <a:p>
            <a:pPr marL="0" indent="0" fontAlgn="base">
              <a:buNone/>
            </a:pPr>
            <a:r>
              <a:rPr lang="en-GB" dirty="0"/>
              <a:t>        // this creates a vertical layout Manager</a:t>
            </a:r>
          </a:p>
          <a:p>
            <a:pPr marL="0" indent="0" fontAlgn="base">
              <a:buNone/>
            </a:pPr>
            <a:r>
              <a:rPr lang="en-GB" dirty="0"/>
              <a:t>        </a:t>
            </a:r>
            <a:r>
              <a:rPr lang="en-GB" dirty="0" err="1"/>
              <a:t>recyclerview.layoutManager</a:t>
            </a:r>
            <a:r>
              <a:rPr lang="en-GB" dirty="0"/>
              <a:t> = </a:t>
            </a:r>
            <a:r>
              <a:rPr lang="en-GB" dirty="0" err="1"/>
              <a:t>LinearLayoutManager</a:t>
            </a:r>
            <a:r>
              <a:rPr lang="en-GB" dirty="0"/>
              <a:t>(this</a:t>
            </a:r>
            <a:r>
              <a:rPr lang="en-GB" dirty="0" smtClean="0"/>
              <a:t>)</a:t>
            </a:r>
            <a:endParaRPr lang="en-GB" dirty="0"/>
          </a:p>
          <a:p>
            <a:pPr marL="0" indent="0" fontAlgn="base">
              <a:buNone/>
            </a:pPr>
            <a:r>
              <a:rPr lang="en-GB" dirty="0"/>
              <a:t>        // </a:t>
            </a:r>
            <a:r>
              <a:rPr lang="en-GB" dirty="0" err="1"/>
              <a:t>ArrayList</a:t>
            </a:r>
            <a:r>
              <a:rPr lang="en-GB" dirty="0"/>
              <a:t> of class </a:t>
            </a:r>
            <a:r>
              <a:rPr lang="en-GB" dirty="0" err="1"/>
              <a:t>ItemsViewModel</a:t>
            </a:r>
            <a:endParaRPr lang="en-GB" dirty="0"/>
          </a:p>
          <a:p>
            <a:pPr marL="0" indent="0" fontAlgn="base">
              <a:buNone/>
            </a:pPr>
            <a:r>
              <a:rPr lang="en-GB" dirty="0"/>
              <a:t>        </a:t>
            </a:r>
            <a:r>
              <a:rPr lang="en-GB" dirty="0" err="1"/>
              <a:t>val</a:t>
            </a:r>
            <a:r>
              <a:rPr lang="en-GB" dirty="0"/>
              <a:t> data = </a:t>
            </a:r>
            <a:r>
              <a:rPr lang="en-GB" dirty="0" err="1"/>
              <a:t>ArrayList</a:t>
            </a:r>
            <a:r>
              <a:rPr lang="en-GB" dirty="0"/>
              <a:t>&lt;</a:t>
            </a:r>
            <a:r>
              <a:rPr lang="en-GB" dirty="0" err="1"/>
              <a:t>ItemsViewModel</a:t>
            </a:r>
            <a:r>
              <a:rPr lang="en-GB" dirty="0" smtClean="0"/>
              <a:t>&gt;()</a:t>
            </a:r>
          </a:p>
          <a:p>
            <a:pPr marL="0" indent="0" fontAlgn="base">
              <a:buNone/>
            </a:pPr>
            <a:endParaRPr lang="en-GB" dirty="0"/>
          </a:p>
        </p:txBody>
      </p:sp>
    </p:spTree>
    <p:extLst>
      <p:ext uri="{BB962C8B-B14F-4D97-AF65-F5344CB8AC3E}">
        <p14:creationId xmlns:p14="http://schemas.microsoft.com/office/powerpoint/2010/main" val="3700120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RecyclerView</a:t>
            </a:r>
            <a:endParaRPr lang="en-IN" dirty="0"/>
          </a:p>
        </p:txBody>
      </p:sp>
      <p:sp>
        <p:nvSpPr>
          <p:cNvPr id="14" name="Content Placeholder 13"/>
          <p:cNvSpPr>
            <a:spLocks noGrp="1"/>
          </p:cNvSpPr>
          <p:nvPr>
            <p:ph idx="1"/>
          </p:nvPr>
        </p:nvSpPr>
        <p:spPr>
          <a:xfrm>
            <a:off x="1522413" y="1981200"/>
            <a:ext cx="9829799" cy="4760168"/>
          </a:xfrm>
        </p:spPr>
        <p:txBody>
          <a:bodyPr>
            <a:normAutofit fontScale="85000" lnSpcReduction="20000"/>
          </a:bodyPr>
          <a:lstStyle/>
          <a:p>
            <a:pPr marL="0" indent="0" fontAlgn="base">
              <a:buNone/>
            </a:pPr>
            <a:r>
              <a:rPr lang="en-GB" dirty="0"/>
              <a:t>  // This loop will create 20 Views containing </a:t>
            </a:r>
          </a:p>
          <a:p>
            <a:pPr marL="0" indent="0" fontAlgn="base">
              <a:buNone/>
            </a:pPr>
            <a:r>
              <a:rPr lang="en-GB" dirty="0"/>
              <a:t>        // the image with the count of view</a:t>
            </a:r>
          </a:p>
          <a:p>
            <a:pPr marL="0" indent="0" fontAlgn="base">
              <a:buNone/>
            </a:pPr>
            <a:r>
              <a:rPr lang="en-GB" dirty="0"/>
              <a:t>        for (</a:t>
            </a:r>
            <a:r>
              <a:rPr lang="en-GB" dirty="0" err="1"/>
              <a:t>i</a:t>
            </a:r>
            <a:r>
              <a:rPr lang="en-GB" dirty="0"/>
              <a:t> in 1..20) {</a:t>
            </a:r>
          </a:p>
          <a:p>
            <a:pPr marL="0" indent="0" fontAlgn="base">
              <a:buNone/>
            </a:pPr>
            <a:r>
              <a:rPr lang="en-GB" dirty="0"/>
              <a:t>            </a:t>
            </a:r>
            <a:r>
              <a:rPr lang="en-GB" dirty="0" err="1"/>
              <a:t>data.add</a:t>
            </a:r>
            <a:r>
              <a:rPr lang="en-GB" dirty="0"/>
              <a:t>(</a:t>
            </a:r>
            <a:r>
              <a:rPr lang="en-GB" dirty="0" err="1"/>
              <a:t>ItemsViewModel</a:t>
            </a:r>
            <a:r>
              <a:rPr lang="en-GB" dirty="0"/>
              <a:t>(R.drawable.ic_baseline_folder_24, "Item " + </a:t>
            </a:r>
            <a:r>
              <a:rPr lang="en-GB" dirty="0" err="1"/>
              <a:t>i</a:t>
            </a:r>
            <a:r>
              <a:rPr lang="en-GB" dirty="0"/>
              <a:t>))</a:t>
            </a:r>
          </a:p>
          <a:p>
            <a:pPr marL="0" indent="0" fontAlgn="base">
              <a:buNone/>
            </a:pPr>
            <a:r>
              <a:rPr lang="en-GB" dirty="0"/>
              <a:t>        </a:t>
            </a:r>
            <a:r>
              <a:rPr lang="en-GB" dirty="0" smtClean="0"/>
              <a:t>}</a:t>
            </a:r>
          </a:p>
          <a:p>
            <a:pPr marL="0" indent="0" fontAlgn="base">
              <a:buNone/>
            </a:pPr>
            <a:r>
              <a:rPr lang="en-GB" dirty="0"/>
              <a:t>// This will pass the </a:t>
            </a:r>
            <a:r>
              <a:rPr lang="en-GB" dirty="0" err="1"/>
              <a:t>ArrayList</a:t>
            </a:r>
            <a:r>
              <a:rPr lang="en-GB" dirty="0"/>
              <a:t> to our Adapter</a:t>
            </a:r>
          </a:p>
          <a:p>
            <a:pPr marL="0" indent="0" fontAlgn="base">
              <a:buNone/>
            </a:pPr>
            <a:r>
              <a:rPr lang="en-GB" dirty="0"/>
              <a:t>        </a:t>
            </a:r>
            <a:r>
              <a:rPr lang="en-GB" dirty="0" err="1"/>
              <a:t>val</a:t>
            </a:r>
            <a:r>
              <a:rPr lang="en-GB" dirty="0"/>
              <a:t> adapter = </a:t>
            </a:r>
            <a:r>
              <a:rPr lang="en-GB" dirty="0" err="1"/>
              <a:t>CustomAdapter</a:t>
            </a:r>
            <a:r>
              <a:rPr lang="en-GB" dirty="0"/>
              <a:t>(data</a:t>
            </a:r>
            <a:r>
              <a:rPr lang="en-GB" dirty="0" smtClean="0"/>
              <a:t>)</a:t>
            </a:r>
            <a:endParaRPr lang="en-GB" dirty="0"/>
          </a:p>
          <a:p>
            <a:pPr marL="0" indent="0" fontAlgn="base">
              <a:buNone/>
            </a:pPr>
            <a:r>
              <a:rPr lang="en-GB" dirty="0"/>
              <a:t>        // Setting the Adapter with the </a:t>
            </a:r>
            <a:r>
              <a:rPr lang="en-GB" dirty="0" err="1"/>
              <a:t>recyclerview</a:t>
            </a:r>
            <a:endParaRPr lang="en-GB" dirty="0"/>
          </a:p>
          <a:p>
            <a:pPr marL="0" indent="0" fontAlgn="base">
              <a:buNone/>
            </a:pPr>
            <a:r>
              <a:rPr lang="en-GB" dirty="0"/>
              <a:t>        </a:t>
            </a:r>
            <a:r>
              <a:rPr lang="en-GB" dirty="0" err="1"/>
              <a:t>recyclerview.adapter</a:t>
            </a:r>
            <a:r>
              <a:rPr lang="en-GB" dirty="0"/>
              <a:t> = </a:t>
            </a:r>
            <a:r>
              <a:rPr lang="en-GB" dirty="0" smtClean="0"/>
              <a:t>adapter</a:t>
            </a:r>
            <a:endParaRPr lang="en-GB" dirty="0"/>
          </a:p>
          <a:p>
            <a:pPr marL="0" indent="0" fontAlgn="base">
              <a:buNone/>
            </a:pPr>
            <a:r>
              <a:rPr lang="en-GB" dirty="0"/>
              <a:t>    }</a:t>
            </a:r>
          </a:p>
          <a:p>
            <a:pPr marL="0" indent="0" fontAlgn="base">
              <a:buNone/>
            </a:pPr>
            <a:r>
              <a:rPr lang="en-GB" dirty="0"/>
              <a:t>}</a:t>
            </a:r>
          </a:p>
          <a:p>
            <a:pPr marL="0" indent="0" fontAlgn="base">
              <a:buNone/>
            </a:pPr>
            <a:endParaRPr lang="en-GB" dirty="0"/>
          </a:p>
        </p:txBody>
      </p:sp>
    </p:spTree>
    <p:extLst>
      <p:ext uri="{BB962C8B-B14F-4D97-AF65-F5344CB8AC3E}">
        <p14:creationId xmlns:p14="http://schemas.microsoft.com/office/powerpoint/2010/main" val="1915316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3933056"/>
            <a:ext cx="9829799" cy="1219200"/>
          </a:xfrm>
        </p:spPr>
        <p:txBody>
          <a:bodyPr>
            <a:noAutofit/>
          </a:bodyPr>
          <a:lstStyle/>
          <a:p>
            <a:pPr algn="ctr"/>
            <a:r>
              <a:rPr lang="en-IN" sz="8800" b="1" dirty="0" smtClean="0"/>
              <a:t>Thank You!</a:t>
            </a:r>
            <a:endParaRPr lang="en-IN" sz="8800" b="1" dirty="0"/>
          </a:p>
        </p:txBody>
      </p:sp>
    </p:spTree>
    <p:extLst>
      <p:ext uri="{BB962C8B-B14F-4D97-AF65-F5344CB8AC3E}">
        <p14:creationId xmlns:p14="http://schemas.microsoft.com/office/powerpoint/2010/main" val="222251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Spinner and Adapter</a:t>
            </a:r>
          </a:p>
        </p:txBody>
      </p:sp>
      <p:sp>
        <p:nvSpPr>
          <p:cNvPr id="14" name="Content Placeholder 13"/>
          <p:cNvSpPr>
            <a:spLocks noGrp="1"/>
          </p:cNvSpPr>
          <p:nvPr>
            <p:ph idx="1"/>
          </p:nvPr>
        </p:nvSpPr>
        <p:spPr>
          <a:xfrm>
            <a:off x="1522413" y="1981200"/>
            <a:ext cx="9829799" cy="4328120"/>
          </a:xfrm>
        </p:spPr>
        <p:txBody>
          <a:bodyPr>
            <a:normAutofit fontScale="92500" lnSpcReduction="10000"/>
          </a:bodyPr>
          <a:lstStyle/>
          <a:p>
            <a:pPr marL="0" lvl="0" indent="0" eaLnBrk="0" fontAlgn="base" hangingPunct="0">
              <a:lnSpc>
                <a:spcPct val="100000"/>
              </a:lnSpc>
              <a:spcBef>
                <a:spcPct val="0"/>
              </a:spcBef>
              <a:spcAft>
                <a:spcPct val="0"/>
              </a:spcAft>
              <a:buClrTx/>
              <a:buSzTx/>
              <a:buNone/>
            </a:pPr>
            <a:r>
              <a:rPr lang="en-US" dirty="0" smtClean="0"/>
              <a:t>&lt;</a:t>
            </a:r>
            <a:r>
              <a:rPr lang="en-US" dirty="0"/>
              <a:t>string-array name="Languages"&gt;</a:t>
            </a:r>
          </a:p>
          <a:p>
            <a:pPr marL="0" lvl="0" indent="0" eaLnBrk="0" fontAlgn="base" hangingPunct="0">
              <a:lnSpc>
                <a:spcPct val="100000"/>
              </a:lnSpc>
              <a:spcBef>
                <a:spcPct val="0"/>
              </a:spcBef>
              <a:spcAft>
                <a:spcPct val="0"/>
              </a:spcAft>
              <a:buClrTx/>
              <a:buSzTx/>
              <a:buNone/>
            </a:pPr>
            <a:r>
              <a:rPr lang="en-US" dirty="0"/>
              <a:t>        &lt;item&gt;Java&lt;/item&gt;</a:t>
            </a:r>
          </a:p>
          <a:p>
            <a:pPr marL="0" lvl="0" indent="0" eaLnBrk="0" fontAlgn="base" hangingPunct="0">
              <a:lnSpc>
                <a:spcPct val="100000"/>
              </a:lnSpc>
              <a:spcBef>
                <a:spcPct val="0"/>
              </a:spcBef>
              <a:spcAft>
                <a:spcPct val="0"/>
              </a:spcAft>
              <a:buClrTx/>
              <a:buSzTx/>
              <a:buNone/>
            </a:pPr>
            <a:r>
              <a:rPr lang="en-US" dirty="0"/>
              <a:t>        &lt;item&gt;</a:t>
            </a:r>
            <a:r>
              <a:rPr lang="en-US" dirty="0" err="1"/>
              <a:t>Kotlin</a:t>
            </a:r>
            <a:r>
              <a:rPr lang="en-US" dirty="0"/>
              <a:t>&lt;/item&gt;</a:t>
            </a:r>
          </a:p>
          <a:p>
            <a:pPr marL="0" lvl="0" indent="0" eaLnBrk="0" fontAlgn="base" hangingPunct="0">
              <a:lnSpc>
                <a:spcPct val="100000"/>
              </a:lnSpc>
              <a:spcBef>
                <a:spcPct val="0"/>
              </a:spcBef>
              <a:spcAft>
                <a:spcPct val="0"/>
              </a:spcAft>
              <a:buClrTx/>
              <a:buSzTx/>
              <a:buNone/>
            </a:pPr>
            <a:r>
              <a:rPr lang="en-US" dirty="0"/>
              <a:t>        &lt;item&gt;Swift&lt;/item&gt;</a:t>
            </a:r>
          </a:p>
          <a:p>
            <a:pPr marL="0" lvl="0" indent="0" eaLnBrk="0" fontAlgn="base" hangingPunct="0">
              <a:lnSpc>
                <a:spcPct val="100000"/>
              </a:lnSpc>
              <a:spcBef>
                <a:spcPct val="0"/>
              </a:spcBef>
              <a:spcAft>
                <a:spcPct val="0"/>
              </a:spcAft>
              <a:buClrTx/>
              <a:buSzTx/>
              <a:buNone/>
            </a:pPr>
            <a:r>
              <a:rPr lang="en-US" dirty="0"/>
              <a:t>        &lt;item&gt;Python&lt;/item&gt;</a:t>
            </a:r>
          </a:p>
          <a:p>
            <a:pPr marL="0" lvl="0" indent="0" eaLnBrk="0" fontAlgn="base" hangingPunct="0">
              <a:lnSpc>
                <a:spcPct val="100000"/>
              </a:lnSpc>
              <a:spcBef>
                <a:spcPct val="0"/>
              </a:spcBef>
              <a:spcAft>
                <a:spcPct val="0"/>
              </a:spcAft>
              <a:buClrTx/>
              <a:buSzTx/>
              <a:buNone/>
            </a:pPr>
            <a:r>
              <a:rPr lang="en-US" dirty="0"/>
              <a:t>        &lt;item&gt;</a:t>
            </a:r>
            <a:r>
              <a:rPr lang="en-US" dirty="0" err="1"/>
              <a:t>Scala</a:t>
            </a:r>
            <a:r>
              <a:rPr lang="en-US" dirty="0"/>
              <a:t>&lt;/item&gt;</a:t>
            </a:r>
          </a:p>
          <a:p>
            <a:pPr marL="0" lvl="0" indent="0" eaLnBrk="0" fontAlgn="base" hangingPunct="0">
              <a:lnSpc>
                <a:spcPct val="100000"/>
              </a:lnSpc>
              <a:spcBef>
                <a:spcPct val="0"/>
              </a:spcBef>
              <a:spcAft>
                <a:spcPct val="0"/>
              </a:spcAft>
              <a:buClrTx/>
              <a:buSzTx/>
              <a:buNone/>
            </a:pPr>
            <a:r>
              <a:rPr lang="en-US" dirty="0"/>
              <a:t>        &lt;item&gt;Perl&lt;/item&gt;</a:t>
            </a:r>
          </a:p>
          <a:p>
            <a:pPr marL="0" lvl="0" indent="0" eaLnBrk="0" fontAlgn="base" hangingPunct="0">
              <a:lnSpc>
                <a:spcPct val="100000"/>
              </a:lnSpc>
              <a:spcBef>
                <a:spcPct val="0"/>
              </a:spcBef>
              <a:spcAft>
                <a:spcPct val="0"/>
              </a:spcAft>
              <a:buClrTx/>
              <a:buSzTx/>
              <a:buNone/>
            </a:pPr>
            <a:r>
              <a:rPr lang="en-US" dirty="0"/>
              <a:t>    &lt;/string-array</a:t>
            </a:r>
            <a:r>
              <a:rPr lang="en-US" dirty="0" smtClean="0"/>
              <a:t>&gt;</a:t>
            </a:r>
          </a:p>
          <a:p>
            <a:pPr marL="0" lvl="0" indent="0" eaLnBrk="0" fontAlgn="base" hangingPunct="0">
              <a:lnSpc>
                <a:spcPct val="100000"/>
              </a:lnSpc>
              <a:spcBef>
                <a:spcPct val="0"/>
              </a:spcBef>
              <a:spcAft>
                <a:spcPct val="0"/>
              </a:spcAft>
              <a:buClrTx/>
              <a:buSzTx/>
              <a:buNone/>
            </a:pPr>
            <a:endParaRPr lang="en-US" dirty="0" smtClean="0"/>
          </a:p>
          <a:p>
            <a:pPr marL="0" indent="0" eaLnBrk="0" fontAlgn="base" hangingPunct="0">
              <a:lnSpc>
                <a:spcPct val="100000"/>
              </a:lnSpc>
              <a:spcBef>
                <a:spcPct val="0"/>
              </a:spcBef>
              <a:spcAft>
                <a:spcPct val="0"/>
              </a:spcAft>
              <a:buClrTx/>
              <a:buSzTx/>
              <a:buNone/>
            </a:pPr>
            <a:r>
              <a:rPr lang="en-US" dirty="0" err="1"/>
              <a:t>val</a:t>
            </a:r>
            <a:r>
              <a:rPr lang="en-US" dirty="0"/>
              <a:t> spinner = </a:t>
            </a:r>
            <a:r>
              <a:rPr lang="en-US" dirty="0" err="1"/>
              <a:t>findViewById</a:t>
            </a:r>
            <a:r>
              <a:rPr lang="en-US" dirty="0"/>
              <a:t>(</a:t>
            </a:r>
            <a:r>
              <a:rPr lang="en-US" dirty="0" err="1"/>
              <a:t>R.id.spinner</a:t>
            </a:r>
            <a:r>
              <a:rPr lang="en-US" dirty="0"/>
              <a:t>) </a:t>
            </a:r>
          </a:p>
          <a:p>
            <a:pPr marL="0" lvl="0" indent="0" eaLnBrk="0" fontAlgn="base" hangingPunct="0">
              <a:lnSpc>
                <a:spcPct val="100000"/>
              </a:lnSpc>
              <a:spcBef>
                <a:spcPct val="0"/>
              </a:spcBef>
              <a:spcAft>
                <a:spcPct val="0"/>
              </a:spcAft>
              <a:buClrTx/>
              <a:buSzTx/>
              <a:buNone/>
            </a:pPr>
            <a:r>
              <a:rPr lang="en-US" dirty="0" err="1"/>
              <a:t>val</a:t>
            </a:r>
            <a:r>
              <a:rPr lang="en-US" dirty="0"/>
              <a:t> adapter = </a:t>
            </a:r>
            <a:r>
              <a:rPr lang="en-US" dirty="0" err="1"/>
              <a:t>ArrayAdapter</a:t>
            </a:r>
            <a:r>
              <a:rPr lang="en-US" dirty="0"/>
              <a:t>(this,</a:t>
            </a:r>
          </a:p>
          <a:p>
            <a:pPr marL="0" lvl="0" indent="0" eaLnBrk="0" fontAlgn="base" hangingPunct="0">
              <a:lnSpc>
                <a:spcPct val="100000"/>
              </a:lnSpc>
              <a:spcBef>
                <a:spcPct val="0"/>
              </a:spcBef>
              <a:spcAft>
                <a:spcPct val="0"/>
              </a:spcAft>
              <a:buClrTx/>
              <a:buSzTx/>
              <a:buNone/>
            </a:pPr>
            <a:r>
              <a:rPr lang="en-US" dirty="0" err="1"/>
              <a:t>android.R.layout.simple_spinner_item</a:t>
            </a:r>
            <a:r>
              <a:rPr lang="en-US" dirty="0"/>
              <a:t>, languages)</a:t>
            </a:r>
          </a:p>
          <a:p>
            <a:pPr marL="0" lvl="0" indent="0" eaLnBrk="0" fontAlgn="base" hangingPunct="0">
              <a:lnSpc>
                <a:spcPct val="100000"/>
              </a:lnSpc>
              <a:spcBef>
                <a:spcPct val="0"/>
              </a:spcBef>
              <a:spcAft>
                <a:spcPct val="0"/>
              </a:spcAft>
              <a:buClrTx/>
              <a:buSzTx/>
              <a:buNone/>
            </a:pPr>
            <a:r>
              <a:rPr lang="en-US" dirty="0" err="1"/>
              <a:t>spinner.adapter</a:t>
            </a:r>
            <a:r>
              <a:rPr lang="en-US" dirty="0"/>
              <a:t> </a:t>
            </a:r>
            <a:r>
              <a:rPr lang="en-US" dirty="0"/>
              <a:t>= adapter</a:t>
            </a:r>
          </a:p>
          <a:p>
            <a:pPr marL="0" lvl="0" indent="0" eaLnBrk="0" fontAlgn="base" hangingPunct="0">
              <a:lnSpc>
                <a:spcPct val="100000"/>
              </a:lnSpc>
              <a:spcBef>
                <a:spcPct val="0"/>
              </a:spcBef>
              <a:spcAft>
                <a:spcPct val="0"/>
              </a:spcAft>
              <a:buClrTx/>
              <a:buSzTx/>
              <a:buNone/>
            </a:pPr>
            <a:endParaRPr lang="en-US" dirty="0"/>
          </a:p>
          <a:p>
            <a:endParaRPr lang="en-IN" dirty="0"/>
          </a:p>
          <a:p>
            <a:endParaRPr lang="en-GB" dirty="0"/>
          </a:p>
        </p:txBody>
      </p:sp>
    </p:spTree>
    <p:extLst>
      <p:ext uri="{BB962C8B-B14F-4D97-AF65-F5344CB8AC3E}">
        <p14:creationId xmlns:p14="http://schemas.microsoft.com/office/powerpoint/2010/main" val="1148286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Spinner and Adapter</a:t>
            </a:r>
          </a:p>
        </p:txBody>
      </p:sp>
      <p:sp>
        <p:nvSpPr>
          <p:cNvPr id="14" name="Content Placeholder 13"/>
          <p:cNvSpPr>
            <a:spLocks noGrp="1"/>
          </p:cNvSpPr>
          <p:nvPr>
            <p:ph idx="1"/>
          </p:nvPr>
        </p:nvSpPr>
        <p:spPr>
          <a:xfrm>
            <a:off x="1522413" y="1981200"/>
            <a:ext cx="9829799" cy="4328120"/>
          </a:xfrm>
        </p:spPr>
        <p:txBody>
          <a:bodyPr>
            <a:normAutofit/>
          </a:bodyPr>
          <a:lstStyle/>
          <a:p>
            <a:pPr marL="0" lvl="0" indent="0" eaLnBrk="0" fontAlgn="base" hangingPunct="0">
              <a:lnSpc>
                <a:spcPct val="100000"/>
              </a:lnSpc>
              <a:spcBef>
                <a:spcPct val="0"/>
              </a:spcBef>
              <a:spcAft>
                <a:spcPct val="0"/>
              </a:spcAft>
              <a:buClrTx/>
              <a:buSzTx/>
              <a:buNone/>
            </a:pPr>
            <a:r>
              <a:rPr lang="en-US" dirty="0" err="1"/>
              <a:t>spinner.onItemSelectedListener</a:t>
            </a:r>
            <a:r>
              <a:rPr lang="en-US" dirty="0"/>
              <a:t> = object :</a:t>
            </a:r>
          </a:p>
          <a:p>
            <a:pPr marL="0" lvl="0" indent="0" eaLnBrk="0" fontAlgn="base" hangingPunct="0">
              <a:lnSpc>
                <a:spcPct val="100000"/>
              </a:lnSpc>
              <a:spcBef>
                <a:spcPct val="0"/>
              </a:spcBef>
              <a:spcAft>
                <a:spcPct val="0"/>
              </a:spcAft>
              <a:buClrTx/>
              <a:buSzTx/>
              <a:buNone/>
            </a:pPr>
            <a:r>
              <a:rPr lang="en-US" dirty="0"/>
              <a:t>           </a:t>
            </a:r>
            <a:r>
              <a:rPr lang="en-US" dirty="0" err="1"/>
              <a:t>AdapterView.OnItemSelectedListener</a:t>
            </a:r>
            <a:r>
              <a:rPr lang="en-US" dirty="0"/>
              <a:t> {</a:t>
            </a:r>
          </a:p>
          <a:p>
            <a:pPr marL="0" lvl="0" indent="0" eaLnBrk="0" fontAlgn="base" hangingPunct="0">
              <a:lnSpc>
                <a:spcPct val="100000"/>
              </a:lnSpc>
              <a:spcBef>
                <a:spcPct val="0"/>
              </a:spcBef>
              <a:spcAft>
                <a:spcPct val="0"/>
              </a:spcAft>
              <a:buClrTx/>
              <a:buSzTx/>
              <a:buNone/>
            </a:pPr>
            <a:r>
              <a:rPr lang="en-US" dirty="0"/>
              <a:t>             override fun </a:t>
            </a:r>
            <a:r>
              <a:rPr lang="en-US" dirty="0" err="1"/>
              <a:t>onItemSelected</a:t>
            </a:r>
            <a:r>
              <a:rPr lang="en-US" dirty="0"/>
              <a:t>(parent: </a:t>
            </a:r>
            <a:r>
              <a:rPr lang="en-US" dirty="0" err="1"/>
              <a:t>AdapterView</a:t>
            </a:r>
            <a:r>
              <a:rPr lang="en-US" dirty="0"/>
              <a:t>&lt;*&gt;,</a:t>
            </a:r>
          </a:p>
          <a:p>
            <a:pPr marL="0" lvl="0" indent="0" eaLnBrk="0" fontAlgn="base" hangingPunct="0">
              <a:lnSpc>
                <a:spcPct val="100000"/>
              </a:lnSpc>
              <a:spcBef>
                <a:spcPct val="0"/>
              </a:spcBef>
              <a:spcAft>
                <a:spcPct val="0"/>
              </a:spcAft>
              <a:buClrTx/>
              <a:buSzTx/>
              <a:buNone/>
            </a:pPr>
            <a:r>
              <a:rPr lang="en-US" dirty="0"/>
              <a:t>                                         view: View, position: </a:t>
            </a:r>
            <a:r>
              <a:rPr lang="en-US" dirty="0" err="1"/>
              <a:t>Int</a:t>
            </a:r>
            <a:r>
              <a:rPr lang="en-US" dirty="0"/>
              <a:t>, id: Long) {</a:t>
            </a:r>
          </a:p>
          <a:p>
            <a:pPr marL="0" lvl="0" indent="0" eaLnBrk="0" fontAlgn="base" hangingPunct="0">
              <a:lnSpc>
                <a:spcPct val="100000"/>
              </a:lnSpc>
              <a:spcBef>
                <a:spcPct val="0"/>
              </a:spcBef>
              <a:spcAft>
                <a:spcPct val="0"/>
              </a:spcAft>
              <a:buClrTx/>
              <a:buSzTx/>
              <a:buNone/>
            </a:pPr>
            <a:r>
              <a:rPr lang="en-US" dirty="0"/>
              <a:t>                 </a:t>
            </a:r>
            <a:r>
              <a:rPr lang="en-US" dirty="0" err="1"/>
              <a:t>Toast.makeText</a:t>
            </a:r>
            <a:r>
              <a:rPr lang="en-US" dirty="0"/>
              <a:t>(</a:t>
            </a:r>
            <a:r>
              <a:rPr lang="en-US" dirty="0" err="1"/>
              <a:t>this@MainActivity</a:t>
            </a:r>
            <a:r>
              <a:rPr lang="en-US" dirty="0"/>
              <a:t>,</a:t>
            </a:r>
          </a:p>
          <a:p>
            <a:pPr marL="0" lvl="0" indent="0" eaLnBrk="0" fontAlgn="base" hangingPunct="0">
              <a:lnSpc>
                <a:spcPct val="100000"/>
              </a:lnSpc>
              <a:spcBef>
                <a:spcPct val="0"/>
              </a:spcBef>
              <a:spcAft>
                <a:spcPct val="0"/>
              </a:spcAft>
              <a:buClrTx/>
              <a:buSzTx/>
              <a:buNone/>
            </a:pPr>
            <a:r>
              <a:rPr lang="en-US" dirty="0"/>
              <a:t>                    </a:t>
            </a:r>
            <a:r>
              <a:rPr lang="en-US" dirty="0" err="1"/>
              <a:t>getString</a:t>
            </a:r>
            <a:r>
              <a:rPr lang="en-US" dirty="0"/>
              <a:t>(</a:t>
            </a:r>
            <a:r>
              <a:rPr lang="en-US" dirty="0" err="1"/>
              <a:t>R.string.selected_item</a:t>
            </a:r>
            <a:r>
              <a:rPr lang="en-US" dirty="0"/>
              <a:t>) + " " +</a:t>
            </a:r>
          </a:p>
          <a:p>
            <a:pPr marL="0" lvl="0" indent="0" eaLnBrk="0" fontAlgn="base" hangingPunct="0">
              <a:lnSpc>
                <a:spcPct val="100000"/>
              </a:lnSpc>
              <a:spcBef>
                <a:spcPct val="0"/>
              </a:spcBef>
              <a:spcAft>
                <a:spcPct val="0"/>
              </a:spcAft>
              <a:buClrTx/>
              <a:buSzTx/>
              <a:buNone/>
            </a:pPr>
            <a:r>
              <a:rPr lang="en-US" dirty="0"/>
              <a:t>                         "" + languages[position], </a:t>
            </a:r>
            <a:r>
              <a:rPr lang="en-US" dirty="0" err="1"/>
              <a:t>Toast.LENGTH_SHORT</a:t>
            </a:r>
            <a:r>
              <a:rPr lang="en-US" dirty="0"/>
              <a:t>).show()</a:t>
            </a:r>
          </a:p>
          <a:p>
            <a:pPr marL="0" lvl="0" indent="0" eaLnBrk="0" fontAlgn="base" hangingPunct="0">
              <a:lnSpc>
                <a:spcPct val="100000"/>
              </a:lnSpc>
              <a:spcBef>
                <a:spcPct val="0"/>
              </a:spcBef>
              <a:spcAft>
                <a:spcPct val="0"/>
              </a:spcAft>
              <a:buClrTx/>
              <a:buSzTx/>
              <a:buNone/>
            </a:pPr>
            <a:r>
              <a:rPr lang="en-US" dirty="0"/>
              <a:t>                }</a:t>
            </a:r>
          </a:p>
          <a:p>
            <a:pPr marL="0" lvl="0" indent="0" eaLnBrk="0" fontAlgn="base" hangingPunct="0">
              <a:lnSpc>
                <a:spcPct val="100000"/>
              </a:lnSpc>
              <a:spcBef>
                <a:spcPct val="0"/>
              </a:spcBef>
              <a:spcAft>
                <a:spcPct val="0"/>
              </a:spcAft>
              <a:buClrTx/>
              <a:buSzTx/>
              <a:buNone/>
            </a:pPr>
            <a:endParaRPr lang="en-US" dirty="0" smtClean="0"/>
          </a:p>
          <a:p>
            <a:pPr marL="0" lvl="0" indent="0" eaLnBrk="0" fontAlgn="base" hangingPunct="0">
              <a:lnSpc>
                <a:spcPct val="100000"/>
              </a:lnSpc>
              <a:spcBef>
                <a:spcPct val="0"/>
              </a:spcBef>
              <a:spcAft>
                <a:spcPct val="0"/>
              </a:spcAft>
              <a:buClrTx/>
              <a:buSzTx/>
              <a:buNone/>
            </a:pPr>
            <a:endParaRPr lang="en-US" dirty="0"/>
          </a:p>
          <a:p>
            <a:endParaRPr lang="en-IN" dirty="0"/>
          </a:p>
          <a:p>
            <a:endParaRPr lang="en-GB" dirty="0"/>
          </a:p>
        </p:txBody>
      </p:sp>
    </p:spTree>
    <p:extLst>
      <p:ext uri="{BB962C8B-B14F-4D97-AF65-F5344CB8AC3E}">
        <p14:creationId xmlns:p14="http://schemas.microsoft.com/office/powerpoint/2010/main" val="1332252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err="1"/>
              <a:t>TimePicker</a:t>
            </a:r>
            <a:r>
              <a:rPr lang="en-IN" dirty="0"/>
              <a:t> </a:t>
            </a:r>
            <a:r>
              <a:rPr lang="en-IN" dirty="0" smtClean="0"/>
              <a:t>View</a:t>
            </a:r>
            <a:endParaRPr lang="en-US" dirty="0"/>
          </a:p>
        </p:txBody>
      </p:sp>
      <p:sp>
        <p:nvSpPr>
          <p:cNvPr id="14" name="Content Placeholder 13"/>
          <p:cNvSpPr>
            <a:spLocks noGrp="1"/>
          </p:cNvSpPr>
          <p:nvPr>
            <p:ph idx="1"/>
          </p:nvPr>
        </p:nvSpPr>
        <p:spPr>
          <a:xfrm>
            <a:off x="1522413" y="1981200"/>
            <a:ext cx="9829799" cy="4472136"/>
          </a:xfrm>
        </p:spPr>
        <p:txBody>
          <a:bodyPr>
            <a:normAutofit fontScale="92500" lnSpcReduction="20000"/>
          </a:bodyPr>
          <a:lstStyle/>
          <a:p>
            <a:r>
              <a:rPr lang="en-GB" dirty="0"/>
              <a:t>Android </a:t>
            </a:r>
            <a:r>
              <a:rPr lang="en-GB" b="1" dirty="0" err="1"/>
              <a:t>TimePicker</a:t>
            </a:r>
            <a:r>
              <a:rPr lang="en-GB" dirty="0"/>
              <a:t> is a user interface control for selecting the time in either 24-hour format or AM/PM mode. </a:t>
            </a:r>
            <a:endParaRPr lang="en-GB" dirty="0" smtClean="0"/>
          </a:p>
          <a:p>
            <a:r>
              <a:rPr lang="en-GB" dirty="0" smtClean="0"/>
              <a:t>It </a:t>
            </a:r>
            <a:r>
              <a:rPr lang="en-GB" dirty="0"/>
              <a:t>is used to ensure that users pick the valid time for the day in our application</a:t>
            </a:r>
            <a:r>
              <a:rPr lang="en-GB" dirty="0" smtClean="0"/>
              <a:t>.</a:t>
            </a:r>
          </a:p>
          <a:p>
            <a:r>
              <a:rPr lang="en-GB" dirty="0" err="1"/>
              <a:t>TimePicker</a:t>
            </a:r>
            <a:r>
              <a:rPr lang="en-GB" dirty="0"/>
              <a:t> is available in two modes first one is clock mode and another one is spinner mode</a:t>
            </a:r>
            <a:r>
              <a:rPr lang="en-GB" dirty="0" smtClean="0"/>
              <a:t>.</a:t>
            </a:r>
          </a:p>
          <a:p>
            <a:endParaRPr lang="en-GB" dirty="0" smtClean="0"/>
          </a:p>
          <a:p>
            <a:pPr marL="0" lvl="0" indent="0" eaLnBrk="0" fontAlgn="base" hangingPunct="0">
              <a:lnSpc>
                <a:spcPct val="100000"/>
              </a:lnSpc>
              <a:spcBef>
                <a:spcPct val="0"/>
              </a:spcBef>
              <a:spcAft>
                <a:spcPct val="0"/>
              </a:spcAft>
              <a:buClrTx/>
              <a:buSzTx/>
              <a:buNone/>
            </a:pPr>
            <a:r>
              <a:rPr lang="en-US" dirty="0"/>
              <a:t>&lt;</a:t>
            </a:r>
            <a:r>
              <a:rPr lang="en-US" dirty="0" err="1"/>
              <a:t>TimePicker</a:t>
            </a:r>
            <a:endParaRPr lang="en-US" dirty="0"/>
          </a:p>
          <a:p>
            <a:pPr marL="0" lvl="0" indent="0" eaLnBrk="0" fontAlgn="base" hangingPunct="0">
              <a:lnSpc>
                <a:spcPct val="100000"/>
              </a:lnSpc>
              <a:spcBef>
                <a:spcPct val="0"/>
              </a:spcBef>
              <a:spcAft>
                <a:spcPct val="0"/>
              </a:spcAft>
              <a:buClrTx/>
              <a:buSzTx/>
              <a:buNone/>
            </a:pPr>
            <a:r>
              <a:rPr lang="en-US" dirty="0"/>
              <a:t>        </a:t>
            </a:r>
            <a:r>
              <a:rPr lang="en-US" dirty="0" err="1"/>
              <a:t>android:id</a:t>
            </a:r>
            <a:r>
              <a:rPr lang="en-US" dirty="0"/>
              <a:t>="@+id/timePicker1"</a:t>
            </a:r>
          </a:p>
          <a:p>
            <a:pPr marL="0" lvl="0" indent="0" eaLnBrk="0" fontAlgn="base" hangingPunct="0">
              <a:lnSpc>
                <a:spcPct val="100000"/>
              </a:lnSpc>
              <a:spcBef>
                <a:spcPct val="0"/>
              </a:spcBef>
              <a:spcAft>
                <a:spcPct val="0"/>
              </a:spcAft>
              <a:buClrTx/>
              <a:buSzTx/>
              <a:buNone/>
            </a:pPr>
            <a:r>
              <a:rPr lang="en-US" dirty="0"/>
              <a:t>        </a:t>
            </a:r>
            <a:r>
              <a:rPr lang="en-US" dirty="0" err="1"/>
              <a:t>android:layout_width</a:t>
            </a:r>
            <a:r>
              <a:rPr lang="en-US" dirty="0"/>
              <a:t>="</a:t>
            </a:r>
            <a:r>
              <a:rPr lang="en-US" dirty="0" err="1"/>
              <a:t>wrap_content</a:t>
            </a:r>
            <a:r>
              <a:rPr lang="en-US" dirty="0"/>
              <a:t>"</a:t>
            </a:r>
          </a:p>
          <a:p>
            <a:pPr marL="0" lvl="0" indent="0" eaLnBrk="0" fontAlgn="base" hangingPunct="0">
              <a:lnSpc>
                <a:spcPct val="100000"/>
              </a:lnSpc>
              <a:spcBef>
                <a:spcPct val="0"/>
              </a:spcBef>
              <a:spcAft>
                <a:spcPct val="0"/>
              </a:spcAft>
              <a:buClrTx/>
              <a:buSzTx/>
              <a:buNone/>
            </a:pPr>
            <a:r>
              <a:rPr lang="en-US" dirty="0"/>
              <a:t>        </a:t>
            </a:r>
            <a:r>
              <a:rPr lang="en-US" dirty="0" err="1"/>
              <a:t>android:layout_height</a:t>
            </a:r>
            <a:r>
              <a:rPr lang="en-US" dirty="0"/>
              <a:t>="</a:t>
            </a:r>
            <a:r>
              <a:rPr lang="en-US" dirty="0" err="1"/>
              <a:t>wrap_content</a:t>
            </a:r>
            <a:r>
              <a:rPr lang="en-US" dirty="0"/>
              <a:t>"</a:t>
            </a:r>
          </a:p>
          <a:p>
            <a:pPr marL="0" lvl="0" indent="0" eaLnBrk="0" fontAlgn="base" hangingPunct="0">
              <a:lnSpc>
                <a:spcPct val="100000"/>
              </a:lnSpc>
              <a:spcBef>
                <a:spcPct val="0"/>
              </a:spcBef>
              <a:spcAft>
                <a:spcPct val="0"/>
              </a:spcAft>
              <a:buClrTx/>
              <a:buSzTx/>
              <a:buNone/>
            </a:pPr>
            <a:r>
              <a:rPr lang="en-US" dirty="0"/>
              <a:t>        </a:t>
            </a:r>
            <a:r>
              <a:rPr lang="en-US" dirty="0" err="1"/>
              <a:t>android:layout_centerHorizontal</a:t>
            </a:r>
            <a:r>
              <a:rPr lang="en-US" dirty="0"/>
              <a:t>="true"</a:t>
            </a:r>
          </a:p>
          <a:p>
            <a:pPr marL="0" lvl="0" indent="0" eaLnBrk="0" fontAlgn="base" hangingPunct="0">
              <a:lnSpc>
                <a:spcPct val="100000"/>
              </a:lnSpc>
              <a:spcBef>
                <a:spcPct val="0"/>
              </a:spcBef>
              <a:spcAft>
                <a:spcPct val="0"/>
              </a:spcAft>
              <a:buClrTx/>
              <a:buSzTx/>
              <a:buNone/>
            </a:pPr>
            <a:r>
              <a:rPr lang="en-US" dirty="0"/>
              <a:t>        </a:t>
            </a:r>
            <a:r>
              <a:rPr lang="en-US" dirty="0" err="1"/>
              <a:t>android:layout_marginTop</a:t>
            </a:r>
            <a:r>
              <a:rPr lang="en-US" dirty="0"/>
              <a:t>="20dp"</a:t>
            </a:r>
          </a:p>
          <a:p>
            <a:pPr marL="0" lvl="0" indent="0" eaLnBrk="0" fontAlgn="base" hangingPunct="0">
              <a:lnSpc>
                <a:spcPct val="100000"/>
              </a:lnSpc>
              <a:spcBef>
                <a:spcPct val="0"/>
              </a:spcBef>
              <a:spcAft>
                <a:spcPct val="0"/>
              </a:spcAft>
              <a:buClrTx/>
              <a:buSzTx/>
              <a:buNone/>
            </a:pPr>
            <a:r>
              <a:rPr lang="en-US" dirty="0"/>
              <a:t>        </a:t>
            </a:r>
            <a:r>
              <a:rPr lang="en-US" dirty="0" err="1"/>
              <a:t>android:timePickerMode</a:t>
            </a:r>
            <a:r>
              <a:rPr lang="en-US" dirty="0"/>
              <a:t>="clock"/&gt;</a:t>
            </a:r>
          </a:p>
          <a:p>
            <a:endParaRPr lang="en-GB" dirty="0" smtClean="0"/>
          </a:p>
          <a:p>
            <a:endParaRPr lang="en-IN" dirty="0"/>
          </a:p>
          <a:p>
            <a:endParaRPr lang="en-GB"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err="1"/>
              <a:t>TimePicker</a:t>
            </a:r>
            <a:r>
              <a:rPr lang="en-IN" dirty="0"/>
              <a:t> </a:t>
            </a:r>
            <a:r>
              <a:rPr lang="en-IN" dirty="0" smtClean="0"/>
              <a:t>View</a:t>
            </a:r>
            <a:endParaRPr lang="en-US" dirty="0"/>
          </a:p>
        </p:txBody>
      </p:sp>
      <p:sp>
        <p:nvSpPr>
          <p:cNvPr id="14" name="Content Placeholder 13"/>
          <p:cNvSpPr>
            <a:spLocks noGrp="1"/>
          </p:cNvSpPr>
          <p:nvPr>
            <p:ph idx="1"/>
          </p:nvPr>
        </p:nvSpPr>
        <p:spPr>
          <a:xfrm>
            <a:off x="1522413" y="1981200"/>
            <a:ext cx="9829799" cy="4472136"/>
          </a:xfrm>
        </p:spPr>
        <p:txBody>
          <a:bodyPr>
            <a:normAutofit fontScale="77500" lnSpcReduction="20000"/>
          </a:bodyPr>
          <a:lstStyle/>
          <a:p>
            <a:pPr marL="0" lvl="0" indent="0" eaLnBrk="0" fontAlgn="base" hangingPunct="0">
              <a:lnSpc>
                <a:spcPct val="100000"/>
              </a:lnSpc>
              <a:spcBef>
                <a:spcPct val="0"/>
              </a:spcBef>
              <a:spcAft>
                <a:spcPct val="0"/>
              </a:spcAft>
              <a:buClrTx/>
              <a:buSzTx/>
              <a:buNone/>
            </a:pPr>
            <a:r>
              <a:rPr lang="en-US" sz="2500" dirty="0"/>
              <a:t> </a:t>
            </a:r>
            <a:r>
              <a:rPr lang="en-US" sz="2500" dirty="0" err="1"/>
              <a:t>var</a:t>
            </a:r>
            <a:r>
              <a:rPr lang="en-US" sz="2500" dirty="0"/>
              <a:t> </a:t>
            </a:r>
            <a:r>
              <a:rPr lang="en-US" sz="2500" dirty="0" err="1"/>
              <a:t>mTimePicker</a:t>
            </a:r>
            <a:r>
              <a:rPr lang="en-US" sz="2500" dirty="0"/>
              <a:t>: </a:t>
            </a:r>
            <a:r>
              <a:rPr lang="en-US" sz="2500" dirty="0" err="1"/>
              <a:t>TimePickerDialog</a:t>
            </a:r>
            <a:r>
              <a:rPr lang="en-US" sz="2500" dirty="0"/>
              <a:t/>
            </a:r>
            <a:br>
              <a:rPr lang="en-US" sz="2500" dirty="0"/>
            </a:br>
            <a:r>
              <a:rPr lang="en-US" sz="2500" dirty="0"/>
              <a:t>    </a:t>
            </a:r>
            <a:r>
              <a:rPr lang="en-US" sz="2500" dirty="0" err="1"/>
              <a:t>val</a:t>
            </a:r>
            <a:r>
              <a:rPr lang="en-US" sz="2500" dirty="0"/>
              <a:t> </a:t>
            </a:r>
            <a:r>
              <a:rPr lang="en-US" sz="2500" dirty="0" err="1"/>
              <a:t>mcurrentTime</a:t>
            </a:r>
            <a:r>
              <a:rPr lang="en-US" sz="2500" dirty="0"/>
              <a:t> = </a:t>
            </a:r>
            <a:r>
              <a:rPr lang="en-US" sz="2500" dirty="0" err="1"/>
              <a:t>Calendar.getInstance</a:t>
            </a:r>
            <a:r>
              <a:rPr lang="en-US" sz="2500" dirty="0"/>
              <a:t>()</a:t>
            </a:r>
            <a:br>
              <a:rPr lang="en-US" sz="2500" dirty="0"/>
            </a:br>
            <a:r>
              <a:rPr lang="en-US" sz="2500" dirty="0"/>
              <a:t>    </a:t>
            </a:r>
            <a:r>
              <a:rPr lang="en-US" sz="2500" dirty="0" err="1"/>
              <a:t>var</a:t>
            </a:r>
            <a:r>
              <a:rPr lang="en-US" sz="2500" dirty="0"/>
              <a:t> hour = </a:t>
            </a:r>
            <a:r>
              <a:rPr lang="en-US" sz="2500" dirty="0" err="1"/>
              <a:t>mcurrentTime.get</a:t>
            </a:r>
            <a:r>
              <a:rPr lang="en-US" sz="2500" dirty="0"/>
              <a:t>(</a:t>
            </a:r>
            <a:r>
              <a:rPr lang="en-US" sz="2500" dirty="0" err="1"/>
              <a:t>Calendar.HOUR_OF_DAY</a:t>
            </a:r>
            <a:r>
              <a:rPr lang="en-US" sz="2500" dirty="0"/>
              <a:t>)</a:t>
            </a:r>
            <a:br>
              <a:rPr lang="en-US" sz="2500" dirty="0"/>
            </a:br>
            <a:r>
              <a:rPr lang="en-US" sz="2500" dirty="0"/>
              <a:t>    </a:t>
            </a:r>
            <a:r>
              <a:rPr lang="en-US" sz="2500" dirty="0" err="1"/>
              <a:t>var</a:t>
            </a:r>
            <a:r>
              <a:rPr lang="en-US" sz="2500" dirty="0"/>
              <a:t> minute = </a:t>
            </a:r>
            <a:r>
              <a:rPr lang="en-US" sz="2500" dirty="0" err="1"/>
              <a:t>mcurrentTime.get</a:t>
            </a:r>
            <a:r>
              <a:rPr lang="en-US" sz="2500" dirty="0"/>
              <a:t>(</a:t>
            </a:r>
            <a:r>
              <a:rPr lang="en-US" sz="2500" dirty="0" err="1"/>
              <a:t>Calendar.MINUTE</a:t>
            </a:r>
            <a:r>
              <a:rPr lang="en-US" sz="2500" dirty="0"/>
              <a:t>)</a:t>
            </a:r>
            <a:br>
              <a:rPr lang="en-US" sz="2500" dirty="0"/>
            </a:br>
            <a:r>
              <a:rPr lang="en-US" sz="2500" dirty="0"/>
              <a:t>     e1.setOnClickListener(</a:t>
            </a:r>
            <a:r>
              <a:rPr lang="en-US" sz="2500" dirty="0" err="1"/>
              <a:t>View.OnClickListener</a:t>
            </a:r>
            <a:r>
              <a:rPr lang="en-US" sz="2500" dirty="0"/>
              <a:t> {</a:t>
            </a:r>
            <a:br>
              <a:rPr lang="en-US" sz="2500" dirty="0"/>
            </a:br>
            <a:r>
              <a:rPr lang="en-US" sz="2500" dirty="0"/>
              <a:t/>
            </a:r>
            <a:br>
              <a:rPr lang="en-US" sz="2500" dirty="0"/>
            </a:br>
            <a:r>
              <a:rPr lang="en-US" sz="2500" dirty="0"/>
              <a:t>    </a:t>
            </a:r>
            <a:r>
              <a:rPr lang="en-US" sz="2500" dirty="0" err="1"/>
              <a:t>mTimePicker</a:t>
            </a:r>
            <a:r>
              <a:rPr lang="en-US" sz="2500" dirty="0"/>
              <a:t>= </a:t>
            </a:r>
            <a:r>
              <a:rPr lang="en-US" sz="2500" dirty="0" err="1"/>
              <a:t>TimePickerDialog</a:t>
            </a:r>
            <a:r>
              <a:rPr lang="en-US" sz="2500" dirty="0"/>
              <a:t>(this, object :   </a:t>
            </a:r>
            <a:r>
              <a:rPr lang="en-US" sz="2500" dirty="0" err="1"/>
              <a:t>TimePickerDialog.OnTimeSetListener</a:t>
            </a:r>
            <a:r>
              <a:rPr lang="en-US" sz="2500" dirty="0"/>
              <a:t>{</a:t>
            </a:r>
            <a:br>
              <a:rPr lang="en-US" sz="2500" dirty="0"/>
            </a:br>
            <a:r>
              <a:rPr lang="en-US" sz="2500" dirty="0"/>
              <a:t>        override fun </a:t>
            </a:r>
            <a:r>
              <a:rPr lang="en-US" sz="2500" dirty="0" err="1"/>
              <a:t>onTimeSet</a:t>
            </a:r>
            <a:r>
              <a:rPr lang="en-US" sz="2500" dirty="0"/>
              <a:t>(p0: </a:t>
            </a:r>
            <a:r>
              <a:rPr lang="en-US" sz="2500" dirty="0" err="1"/>
              <a:t>TimePicker</a:t>
            </a:r>
            <a:r>
              <a:rPr lang="en-US" sz="2500" dirty="0"/>
              <a:t>?, p1: </a:t>
            </a:r>
            <a:r>
              <a:rPr lang="en-US" sz="2500" dirty="0" err="1"/>
              <a:t>Int</a:t>
            </a:r>
            <a:r>
              <a:rPr lang="en-US" sz="2500" dirty="0"/>
              <a:t>, p2: </a:t>
            </a:r>
            <a:r>
              <a:rPr lang="en-US" sz="2500" dirty="0" err="1"/>
              <a:t>Int</a:t>
            </a:r>
            <a:r>
              <a:rPr lang="en-US" sz="2500" dirty="0"/>
              <a:t>) {</a:t>
            </a:r>
            <a:br>
              <a:rPr lang="en-US" sz="2500" dirty="0"/>
            </a:br>
            <a:r>
              <a:rPr lang="en-US" sz="2500" dirty="0"/>
              <a:t>            hour=p1</a:t>
            </a:r>
            <a:br>
              <a:rPr lang="en-US" sz="2500" dirty="0"/>
            </a:br>
            <a:r>
              <a:rPr lang="en-US" sz="2500" dirty="0"/>
              <a:t>            minute=p2</a:t>
            </a:r>
            <a:br>
              <a:rPr lang="en-US" sz="2500" dirty="0"/>
            </a:br>
            <a:r>
              <a:rPr lang="en-US" sz="2500" dirty="0"/>
              <a:t>            s1.setText(</a:t>
            </a:r>
            <a:r>
              <a:rPr lang="en-US" sz="2500" dirty="0" err="1"/>
              <a:t>String.format</a:t>
            </a:r>
            <a:r>
              <a:rPr lang="en-US" sz="2500" dirty="0"/>
              <a:t>("%d : %d", hour, minute))</a:t>
            </a:r>
            <a:br>
              <a:rPr lang="en-US" sz="2500" dirty="0"/>
            </a:br>
            <a:r>
              <a:rPr lang="en-US" sz="2500" dirty="0"/>
              <a:t>        }</a:t>
            </a:r>
            <a:br>
              <a:rPr lang="en-US" sz="2500" dirty="0"/>
            </a:br>
            <a:r>
              <a:rPr lang="en-US" sz="2500" dirty="0"/>
              <a:t/>
            </a:r>
            <a:br>
              <a:rPr lang="en-US" sz="2500" dirty="0"/>
            </a:br>
            <a:r>
              <a:rPr lang="en-US" sz="2500" dirty="0"/>
              <a:t/>
            </a:r>
            <a:br>
              <a:rPr lang="en-US" sz="2500" dirty="0"/>
            </a:br>
            <a:r>
              <a:rPr lang="en-US" sz="2500" dirty="0"/>
              <a:t>    }, hour, minute, false)</a:t>
            </a:r>
            <a:br>
              <a:rPr lang="en-US" sz="2500" dirty="0"/>
            </a:br>
            <a:r>
              <a:rPr lang="en-US" sz="2500" dirty="0"/>
              <a:t>         </a:t>
            </a:r>
            <a:r>
              <a:rPr lang="en-US" sz="2500" dirty="0" err="1"/>
              <a:t>mTimePicker.show</a:t>
            </a:r>
            <a:r>
              <a:rPr lang="en-US" sz="2500" dirty="0"/>
              <a:t>()</a:t>
            </a:r>
            <a:br>
              <a:rPr lang="en-US" sz="2500" dirty="0"/>
            </a:br>
            <a:r>
              <a:rPr lang="en-US" sz="2500" dirty="0" smtClean="0"/>
              <a:t>})</a:t>
            </a:r>
            <a:endParaRPr lang="en-US" sz="2500" dirty="0"/>
          </a:p>
        </p:txBody>
      </p:sp>
      <p:sp>
        <p:nvSpPr>
          <p:cNvPr id="2" name="Rectangle 2"/>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139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err="1" smtClean="0"/>
              <a:t>DatePicker</a:t>
            </a:r>
            <a:r>
              <a:rPr lang="en-IN" dirty="0" smtClean="0"/>
              <a:t> </a:t>
            </a:r>
            <a:r>
              <a:rPr lang="en-IN" dirty="0"/>
              <a:t>View</a:t>
            </a:r>
            <a:endParaRPr lang="en-US" dirty="0"/>
          </a:p>
        </p:txBody>
      </p:sp>
      <p:sp>
        <p:nvSpPr>
          <p:cNvPr id="14" name="Content Placeholder 13"/>
          <p:cNvSpPr>
            <a:spLocks noGrp="1"/>
          </p:cNvSpPr>
          <p:nvPr>
            <p:ph idx="1"/>
          </p:nvPr>
        </p:nvSpPr>
        <p:spPr>
          <a:xfrm>
            <a:off x="1522413" y="1981200"/>
            <a:ext cx="9829799" cy="4544144"/>
          </a:xfrm>
        </p:spPr>
        <p:txBody>
          <a:bodyPr>
            <a:normAutofit fontScale="70000" lnSpcReduction="20000"/>
          </a:bodyPr>
          <a:lstStyle/>
          <a:p>
            <a:pPr marL="0" lvl="0" indent="0" eaLnBrk="0" fontAlgn="base" hangingPunct="0">
              <a:lnSpc>
                <a:spcPct val="100000"/>
              </a:lnSpc>
              <a:spcBef>
                <a:spcPct val="0"/>
              </a:spcBef>
              <a:spcAft>
                <a:spcPct val="0"/>
              </a:spcAft>
              <a:buClrTx/>
              <a:buSzTx/>
              <a:buNone/>
            </a:pPr>
            <a:r>
              <a:rPr lang="en-GB" dirty="0"/>
              <a:t>Android </a:t>
            </a:r>
            <a:r>
              <a:rPr lang="en-GB" b="1" dirty="0" err="1"/>
              <a:t>DatePicker</a:t>
            </a:r>
            <a:r>
              <a:rPr lang="en-GB" dirty="0"/>
              <a:t> is a user interface control which is used to select the date by day, month and year in our android application. </a:t>
            </a:r>
            <a:r>
              <a:rPr lang="en-GB" dirty="0" err="1"/>
              <a:t>DatePicker</a:t>
            </a:r>
            <a:r>
              <a:rPr lang="en-GB" dirty="0"/>
              <a:t> is used to ensure that the users will select a valid date</a:t>
            </a:r>
            <a:r>
              <a:rPr lang="en-GB" dirty="0" smtClean="0"/>
              <a:t>.</a:t>
            </a:r>
          </a:p>
          <a:p>
            <a:pPr marL="0" lvl="0" indent="0" eaLnBrk="0" fontAlgn="base" hangingPunct="0">
              <a:lnSpc>
                <a:spcPct val="100000"/>
              </a:lnSpc>
              <a:spcBef>
                <a:spcPct val="0"/>
              </a:spcBef>
              <a:spcAft>
                <a:spcPct val="0"/>
              </a:spcAft>
              <a:buClrTx/>
              <a:buSzTx/>
              <a:buNone/>
            </a:pPr>
            <a:endParaRPr lang="en-GB" sz="2500" dirty="0"/>
          </a:p>
          <a:p>
            <a:pPr marL="0" lvl="0" indent="0" eaLnBrk="0" fontAlgn="base" hangingPunct="0">
              <a:lnSpc>
                <a:spcPct val="100000"/>
              </a:lnSpc>
              <a:spcBef>
                <a:spcPct val="0"/>
              </a:spcBef>
              <a:spcAft>
                <a:spcPct val="0"/>
              </a:spcAft>
              <a:buClrTx/>
              <a:buSzTx/>
              <a:buNone/>
            </a:pPr>
            <a:r>
              <a:rPr lang="en-GB" dirty="0" err="1"/>
              <a:t>DatePicker</a:t>
            </a:r>
            <a:r>
              <a:rPr lang="en-GB" dirty="0"/>
              <a:t> having two modes, first one to show the complete calendar and second one shows the dates in spinner view</a:t>
            </a:r>
            <a:r>
              <a:rPr lang="en-GB" dirty="0"/>
              <a: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a:t>We can create a </a:t>
            </a:r>
            <a:r>
              <a:rPr lang="en-GB" dirty="0" err="1"/>
              <a:t>DatePicker</a:t>
            </a:r>
            <a:r>
              <a:rPr lang="en-GB" dirty="0"/>
              <a:t> control in two ways either manually in XML file or create it in Activity file programmatically</a:t>
            </a:r>
            <a:r>
              <a:rPr lang="en-GB" dirty="0" smtClean="0"/>
              <a:t>.</a:t>
            </a:r>
          </a:p>
          <a:p>
            <a:pPr marL="0" lvl="0" indent="0" eaLnBrk="0" fontAlgn="base" hangingPunct="0">
              <a:lnSpc>
                <a:spcPct val="100000"/>
              </a:lnSpc>
              <a:spcBef>
                <a:spcPct val="0"/>
              </a:spcBef>
              <a:spcAft>
                <a:spcPct val="0"/>
              </a:spcAft>
              <a:buClrTx/>
              <a:buSzTx/>
              <a:buNone/>
            </a:pPr>
            <a:endParaRPr lang="en-GB" dirty="0" smtClean="0"/>
          </a:p>
          <a:p>
            <a:pPr marL="0" indent="0">
              <a:buNone/>
            </a:pPr>
            <a:r>
              <a:rPr lang="en-IN" dirty="0"/>
              <a:t> </a:t>
            </a:r>
            <a:r>
              <a:rPr lang="en-IN" sz="2500" dirty="0"/>
              <a:t>&lt;</a:t>
            </a:r>
            <a:r>
              <a:rPr lang="en-IN" sz="2500" dirty="0" err="1"/>
              <a:t>DatePicker</a:t>
            </a:r>
            <a:r>
              <a:rPr lang="en-IN" sz="2500" dirty="0"/>
              <a:t>  </a:t>
            </a:r>
          </a:p>
          <a:p>
            <a:pPr marL="0" indent="0">
              <a:buNone/>
            </a:pPr>
            <a:r>
              <a:rPr lang="en-IN" sz="2500" dirty="0"/>
              <a:t>        </a:t>
            </a:r>
            <a:r>
              <a:rPr lang="en-IN" sz="2500" dirty="0" err="1"/>
              <a:t>android:id</a:t>
            </a:r>
            <a:r>
              <a:rPr lang="en-IN" sz="2500" dirty="0"/>
              <a:t>="@+id/</a:t>
            </a:r>
            <a:r>
              <a:rPr lang="en-IN" sz="2500" dirty="0" err="1"/>
              <a:t>datePicker</a:t>
            </a:r>
            <a:r>
              <a:rPr lang="en-IN" sz="2500" dirty="0"/>
              <a:t>"  </a:t>
            </a:r>
          </a:p>
          <a:p>
            <a:pPr marL="0" indent="0">
              <a:buNone/>
            </a:pPr>
            <a:r>
              <a:rPr lang="en-IN" sz="2500" dirty="0"/>
              <a:t>        </a:t>
            </a:r>
            <a:r>
              <a:rPr lang="en-IN" sz="2500" dirty="0" err="1"/>
              <a:t>android:layout_width</a:t>
            </a:r>
            <a:r>
              <a:rPr lang="en-IN" sz="2500" dirty="0"/>
              <a:t>="</a:t>
            </a:r>
            <a:r>
              <a:rPr lang="en-IN" sz="2500" dirty="0" err="1"/>
              <a:t>wrap_content</a:t>
            </a:r>
            <a:r>
              <a:rPr lang="en-IN" sz="2500" dirty="0"/>
              <a:t>"  </a:t>
            </a:r>
          </a:p>
          <a:p>
            <a:pPr marL="0" indent="0">
              <a:buNone/>
            </a:pPr>
            <a:r>
              <a:rPr lang="en-IN" sz="2500" dirty="0"/>
              <a:t>        </a:t>
            </a:r>
            <a:r>
              <a:rPr lang="en-IN" sz="2500" dirty="0" err="1"/>
              <a:t>android:layout_height</a:t>
            </a:r>
            <a:r>
              <a:rPr lang="en-IN" sz="2500" dirty="0"/>
              <a:t>="</a:t>
            </a:r>
            <a:r>
              <a:rPr lang="en-IN" sz="2500" dirty="0" err="1"/>
              <a:t>wrap_content</a:t>
            </a:r>
            <a:r>
              <a:rPr lang="en-IN" sz="2500" dirty="0"/>
              <a:t>"  </a:t>
            </a:r>
          </a:p>
          <a:p>
            <a:pPr marL="0" indent="0">
              <a:buNone/>
            </a:pPr>
            <a:r>
              <a:rPr lang="en-IN" sz="2500" dirty="0"/>
              <a:t>   /&gt;  </a:t>
            </a:r>
            <a:endParaRPr lang="en-US" dirty="0"/>
          </a:p>
        </p:txBody>
      </p:sp>
      <p:sp>
        <p:nvSpPr>
          <p:cNvPr id="2" name="Rectangle 2"/>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7707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err="1" smtClean="0"/>
              <a:t>DatePicker</a:t>
            </a:r>
            <a:r>
              <a:rPr lang="en-IN" dirty="0" smtClean="0"/>
              <a:t> </a:t>
            </a:r>
            <a:r>
              <a:rPr lang="en-IN" dirty="0"/>
              <a:t>View</a:t>
            </a:r>
            <a:endParaRPr lang="en-US" dirty="0"/>
          </a:p>
        </p:txBody>
      </p:sp>
      <p:sp>
        <p:nvSpPr>
          <p:cNvPr id="14" name="Content Placeholder 13"/>
          <p:cNvSpPr>
            <a:spLocks noGrp="1"/>
          </p:cNvSpPr>
          <p:nvPr>
            <p:ph idx="1"/>
          </p:nvPr>
        </p:nvSpPr>
        <p:spPr>
          <a:xfrm>
            <a:off x="1522412" y="1916832"/>
            <a:ext cx="9829799" cy="4824536"/>
          </a:xfrm>
        </p:spPr>
        <p:txBody>
          <a:bodyPr>
            <a:normAutofit fontScale="77500" lnSpcReduction="20000"/>
          </a:bodyPr>
          <a:lstStyle/>
          <a:p>
            <a:pPr marL="0" indent="0" eaLnBrk="0" fontAlgn="base" hangingPunct="0">
              <a:lnSpc>
                <a:spcPct val="100000"/>
              </a:lnSpc>
              <a:spcBef>
                <a:spcPct val="0"/>
              </a:spcBef>
              <a:spcAft>
                <a:spcPct val="0"/>
              </a:spcAft>
              <a:buClrTx/>
              <a:buSzTx/>
              <a:buNone/>
            </a:pPr>
            <a:r>
              <a:rPr lang="en-US" dirty="0" err="1"/>
              <a:t>var</a:t>
            </a:r>
            <a:r>
              <a:rPr lang="en-US" dirty="0"/>
              <a:t> </a:t>
            </a:r>
            <a:r>
              <a:rPr lang="en-US" dirty="0" err="1"/>
              <a:t>mDatePicker</a:t>
            </a:r>
            <a:r>
              <a:rPr lang="en-US" dirty="0"/>
              <a:t>: </a:t>
            </a:r>
            <a:r>
              <a:rPr lang="en-US" dirty="0" err="1"/>
              <a:t>DatePickerDialog</a:t>
            </a:r>
            <a:r>
              <a:rPr lang="en-US" dirty="0"/>
              <a:t/>
            </a:r>
            <a:br>
              <a:rPr lang="en-US" dirty="0"/>
            </a:br>
            <a:r>
              <a:rPr lang="en-US" dirty="0" err="1"/>
              <a:t>val</a:t>
            </a:r>
            <a:r>
              <a:rPr lang="en-US" dirty="0"/>
              <a:t> </a:t>
            </a:r>
            <a:r>
              <a:rPr lang="en-US" dirty="0" err="1"/>
              <a:t>mcurrentDate</a:t>
            </a:r>
            <a:r>
              <a:rPr lang="en-US" dirty="0"/>
              <a:t> = </a:t>
            </a:r>
            <a:r>
              <a:rPr lang="en-US" dirty="0" err="1"/>
              <a:t>Calendar.getInstance</a:t>
            </a:r>
            <a:r>
              <a:rPr lang="en-US" dirty="0"/>
              <a:t>()</a:t>
            </a:r>
            <a:br>
              <a:rPr lang="en-US" dirty="0"/>
            </a:br>
            <a:r>
              <a:rPr lang="en-US" dirty="0" err="1"/>
              <a:t>var</a:t>
            </a:r>
            <a:r>
              <a:rPr lang="en-US" dirty="0"/>
              <a:t> </a:t>
            </a:r>
            <a:r>
              <a:rPr lang="en-US" dirty="0" err="1"/>
              <a:t>dd</a:t>
            </a:r>
            <a:r>
              <a:rPr lang="en-US" dirty="0"/>
              <a:t> = </a:t>
            </a:r>
            <a:r>
              <a:rPr lang="en-US" dirty="0" err="1"/>
              <a:t>mcurrentDate.get</a:t>
            </a:r>
            <a:r>
              <a:rPr lang="en-US" dirty="0"/>
              <a:t>(</a:t>
            </a:r>
            <a:r>
              <a:rPr lang="en-US" dirty="0" err="1"/>
              <a:t>Calendar.DAY_OF_MONTH</a:t>
            </a:r>
            <a:r>
              <a:rPr lang="en-US" dirty="0"/>
              <a:t>)</a:t>
            </a:r>
            <a:br>
              <a:rPr lang="en-US" dirty="0"/>
            </a:br>
            <a:r>
              <a:rPr lang="en-US" dirty="0" err="1"/>
              <a:t>var</a:t>
            </a:r>
            <a:r>
              <a:rPr lang="en-US" dirty="0"/>
              <a:t> mm = </a:t>
            </a:r>
            <a:r>
              <a:rPr lang="en-US" dirty="0" err="1"/>
              <a:t>mcurrentDate.get</a:t>
            </a:r>
            <a:r>
              <a:rPr lang="en-US" dirty="0"/>
              <a:t>(</a:t>
            </a:r>
            <a:r>
              <a:rPr lang="en-US" dirty="0" err="1"/>
              <a:t>Calendar.MONTH</a:t>
            </a:r>
            <a:r>
              <a:rPr lang="en-US" dirty="0"/>
              <a:t>)</a:t>
            </a:r>
            <a:br>
              <a:rPr lang="en-US" dirty="0"/>
            </a:br>
            <a:r>
              <a:rPr lang="en-US" dirty="0" err="1"/>
              <a:t>var</a:t>
            </a:r>
            <a:r>
              <a:rPr lang="en-US" dirty="0"/>
              <a:t> </a:t>
            </a:r>
            <a:r>
              <a:rPr lang="en-US" dirty="0" err="1"/>
              <a:t>yy</a:t>
            </a:r>
            <a:r>
              <a:rPr lang="en-US" dirty="0"/>
              <a:t> = </a:t>
            </a:r>
            <a:r>
              <a:rPr lang="en-US" dirty="0" err="1"/>
              <a:t>mcurrentDate.get</a:t>
            </a:r>
            <a:r>
              <a:rPr lang="en-US" dirty="0"/>
              <a:t>(</a:t>
            </a:r>
            <a:r>
              <a:rPr lang="en-US" dirty="0" err="1"/>
              <a:t>Calendar.YEAR</a:t>
            </a:r>
            <a:r>
              <a:rPr lang="en-US" dirty="0"/>
              <a:t>)</a:t>
            </a:r>
          </a:p>
          <a:p>
            <a:pPr marL="0" lvl="0" indent="0" eaLnBrk="0" fontAlgn="base" hangingPunct="0">
              <a:lnSpc>
                <a:spcPct val="100000"/>
              </a:lnSpc>
              <a:spcBef>
                <a:spcPct val="0"/>
              </a:spcBef>
              <a:spcAft>
                <a:spcPct val="0"/>
              </a:spcAft>
              <a:buClrTx/>
              <a:buSzTx/>
              <a:buNone/>
            </a:pPr>
            <a:endParaRPr lang="en-US" dirty="0" smtClean="0"/>
          </a:p>
          <a:p>
            <a:pPr marL="0" lvl="0" indent="0" eaLnBrk="0" fontAlgn="base" hangingPunct="0">
              <a:lnSpc>
                <a:spcPct val="100000"/>
              </a:lnSpc>
              <a:spcBef>
                <a:spcPct val="0"/>
              </a:spcBef>
              <a:spcAft>
                <a:spcPct val="0"/>
              </a:spcAft>
              <a:buClrTx/>
              <a:buSzTx/>
              <a:buNone/>
            </a:pPr>
            <a:r>
              <a:rPr lang="en-US" dirty="0" smtClean="0"/>
              <a:t>b1.setOnLongClickListener(</a:t>
            </a:r>
            <a:r>
              <a:rPr lang="en-US" dirty="0" err="1" smtClean="0"/>
              <a:t>View.OnLongClickListener</a:t>
            </a:r>
            <a:r>
              <a:rPr lang="en-US" dirty="0" smtClean="0"/>
              <a:t> </a:t>
            </a:r>
            <a:r>
              <a:rPr lang="en-US" dirty="0"/>
              <a:t>{</a:t>
            </a:r>
            <a:br>
              <a:rPr lang="en-US" dirty="0"/>
            </a:br>
            <a:r>
              <a:rPr lang="en-US" dirty="0"/>
              <a:t>   // </a:t>
            </a:r>
            <a:r>
              <a:rPr lang="en-US" dirty="0" err="1"/>
              <a:t>Toast.makeText</a:t>
            </a:r>
            <a:r>
              <a:rPr lang="en-US" dirty="0"/>
              <a:t>(</a:t>
            </a:r>
            <a:r>
              <a:rPr lang="en-US" dirty="0" err="1"/>
              <a:t>this,"Long</a:t>
            </a:r>
            <a:r>
              <a:rPr lang="en-US" dirty="0"/>
              <a:t> Press",</a:t>
            </a:r>
            <a:r>
              <a:rPr lang="en-US" dirty="0" err="1"/>
              <a:t>Toast.LENGTH_LONG</a:t>
            </a:r>
            <a:r>
              <a:rPr lang="en-US" dirty="0"/>
              <a:t>).show()</a:t>
            </a:r>
            <a:br>
              <a:rPr lang="en-US" dirty="0"/>
            </a:br>
            <a:r>
              <a:rPr lang="en-US" dirty="0"/>
              <a:t>    </a:t>
            </a:r>
            <a:r>
              <a:rPr lang="en-US" dirty="0" err="1"/>
              <a:t>mDatePicker</a:t>
            </a:r>
            <a:r>
              <a:rPr lang="en-US" dirty="0"/>
              <a:t>= </a:t>
            </a:r>
            <a:r>
              <a:rPr lang="en-US" dirty="0" err="1"/>
              <a:t>DatePickerDialog</a:t>
            </a:r>
            <a:r>
              <a:rPr lang="en-US" dirty="0"/>
              <a:t>(</a:t>
            </a:r>
            <a:r>
              <a:rPr lang="en-US" dirty="0" err="1"/>
              <a:t>this,object:DatePickerDialog.OnDateSetListener</a:t>
            </a:r>
            <a:r>
              <a:rPr lang="en-US" dirty="0"/>
              <a:t>{</a:t>
            </a:r>
            <a:br>
              <a:rPr lang="en-US" dirty="0"/>
            </a:br>
            <a:r>
              <a:rPr lang="en-US" dirty="0"/>
              <a:t>        override fun </a:t>
            </a:r>
            <a:r>
              <a:rPr lang="en-US" dirty="0" err="1"/>
              <a:t>onDateSet</a:t>
            </a:r>
            <a:r>
              <a:rPr lang="en-US" dirty="0"/>
              <a:t>(p0: </a:t>
            </a:r>
            <a:r>
              <a:rPr lang="en-US" dirty="0" err="1"/>
              <a:t>DatePicker</a:t>
            </a:r>
            <a:r>
              <a:rPr lang="en-US" dirty="0"/>
              <a:t>?, p1: </a:t>
            </a:r>
            <a:r>
              <a:rPr lang="en-US" dirty="0" err="1"/>
              <a:t>Int</a:t>
            </a:r>
            <a:r>
              <a:rPr lang="en-US" dirty="0"/>
              <a:t>, p2: </a:t>
            </a:r>
            <a:r>
              <a:rPr lang="en-US" dirty="0" err="1"/>
              <a:t>Int</a:t>
            </a:r>
            <a:r>
              <a:rPr lang="en-US" dirty="0"/>
              <a:t>, p3: </a:t>
            </a:r>
            <a:r>
              <a:rPr lang="en-US" dirty="0" err="1"/>
              <a:t>Int</a:t>
            </a:r>
            <a:r>
              <a:rPr lang="en-US" dirty="0"/>
              <a:t>) {</a:t>
            </a:r>
            <a:br>
              <a:rPr lang="en-US" dirty="0"/>
            </a:br>
            <a:r>
              <a:rPr lang="en-US" dirty="0"/>
              <a:t>           </a:t>
            </a:r>
            <a:r>
              <a:rPr lang="en-US" dirty="0" err="1"/>
              <a:t>yy</a:t>
            </a:r>
            <a:r>
              <a:rPr lang="en-US" dirty="0"/>
              <a:t>=p1</a:t>
            </a:r>
            <a:br>
              <a:rPr lang="en-US" dirty="0"/>
            </a:br>
            <a:r>
              <a:rPr lang="en-US" dirty="0"/>
              <a:t>            mm=p2+1</a:t>
            </a:r>
            <a:br>
              <a:rPr lang="en-US" dirty="0"/>
            </a:br>
            <a:r>
              <a:rPr lang="en-US" dirty="0"/>
              <a:t>            </a:t>
            </a:r>
            <a:r>
              <a:rPr lang="en-US" dirty="0" err="1"/>
              <a:t>dd</a:t>
            </a:r>
            <a:r>
              <a:rPr lang="en-US" dirty="0"/>
              <a:t>=p3</a:t>
            </a:r>
            <a:br>
              <a:rPr lang="en-US" dirty="0"/>
            </a:br>
            <a:r>
              <a:rPr lang="en-US" dirty="0"/>
              <a:t>            s1.setText(""+</a:t>
            </a:r>
            <a:r>
              <a:rPr lang="en-US" dirty="0" err="1"/>
              <a:t>dd</a:t>
            </a:r>
            <a:r>
              <a:rPr lang="en-US" dirty="0"/>
              <a:t>+"/"+mm+"/"+</a:t>
            </a:r>
            <a:r>
              <a:rPr lang="en-US" dirty="0" err="1"/>
              <a:t>yy</a:t>
            </a:r>
            <a:r>
              <a:rPr lang="en-US" dirty="0"/>
              <a:t>)</a:t>
            </a:r>
            <a:br>
              <a:rPr lang="en-US" dirty="0"/>
            </a:br>
            <a:r>
              <a:rPr lang="en-US" dirty="0"/>
              <a:t>        }</a:t>
            </a:r>
            <a:br>
              <a:rPr lang="en-US" dirty="0"/>
            </a:br>
            <a:r>
              <a:rPr lang="en-US" dirty="0"/>
              <a:t/>
            </a:r>
            <a:br>
              <a:rPr lang="en-US" dirty="0"/>
            </a:br>
            <a:r>
              <a:rPr lang="en-US" dirty="0"/>
              <a:t>    },</a:t>
            </a:r>
            <a:r>
              <a:rPr lang="en-US" dirty="0" err="1"/>
              <a:t>yy,mm,dd</a:t>
            </a:r>
            <a:r>
              <a:rPr lang="en-US" dirty="0"/>
              <a:t>)</a:t>
            </a:r>
            <a:br>
              <a:rPr lang="en-US" dirty="0"/>
            </a:br>
            <a:r>
              <a:rPr lang="en-US" dirty="0"/>
              <a:t>    </a:t>
            </a:r>
            <a:r>
              <a:rPr lang="en-US" dirty="0" err="1"/>
              <a:t>mDatePicker.show</a:t>
            </a:r>
            <a:r>
              <a:rPr lang="en-US" dirty="0" smtClean="0"/>
              <a:t>()</a:t>
            </a:r>
            <a:r>
              <a:rPr lang="en-US" dirty="0"/>
              <a:t/>
            </a:r>
            <a:br>
              <a:rPr lang="en-US" dirty="0"/>
            </a:br>
            <a:r>
              <a:rPr lang="en-US" dirty="0"/>
              <a:t>    false</a:t>
            </a:r>
            <a:br>
              <a:rPr lang="en-US" dirty="0"/>
            </a:br>
            <a:r>
              <a:rPr lang="en-US" dirty="0"/>
              <a:t>})</a:t>
            </a:r>
          </a:p>
        </p:txBody>
      </p:sp>
      <p:sp>
        <p:nvSpPr>
          <p:cNvPr id="2" name="Rectangle 2"/>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374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21919</TotalTime>
  <Words>1325</Words>
  <Application>Microsoft Office PowerPoint</Application>
  <PresentationFormat>Custom</PresentationFormat>
  <Paragraphs>412</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Cambria</vt:lpstr>
      <vt:lpstr>Currency Symbols 16x9</vt:lpstr>
      <vt:lpstr>User Interface Design</vt:lpstr>
      <vt:lpstr>ImageView</vt:lpstr>
      <vt:lpstr>Spinner and Adapter</vt:lpstr>
      <vt:lpstr>Spinner and Adapter</vt:lpstr>
      <vt:lpstr>Spinner and Adapter</vt:lpstr>
      <vt:lpstr>TimePicker View</vt:lpstr>
      <vt:lpstr>TimePicker View</vt:lpstr>
      <vt:lpstr>DatePicker View</vt:lpstr>
      <vt:lpstr>DatePicker View</vt:lpstr>
      <vt:lpstr>WebView</vt:lpstr>
      <vt:lpstr>WebView</vt:lpstr>
      <vt:lpstr>WebView</vt:lpstr>
      <vt:lpstr>Toast</vt:lpstr>
      <vt:lpstr>Toast</vt:lpstr>
      <vt:lpstr>ScollView</vt:lpstr>
      <vt:lpstr>Horizontal ScrollView:</vt:lpstr>
      <vt:lpstr>CardView</vt:lpstr>
      <vt:lpstr>CardView</vt:lpstr>
      <vt:lpstr>CardView</vt:lpstr>
      <vt:lpstr>List View</vt:lpstr>
      <vt:lpstr>List View</vt:lpstr>
      <vt:lpstr>List View</vt:lpstr>
      <vt:lpstr>Custom List View</vt:lpstr>
      <vt:lpstr>Custom List View</vt:lpstr>
      <vt:lpstr>Custom List View</vt:lpstr>
      <vt:lpstr>Custom List View</vt:lpstr>
      <vt:lpstr>Custom List View</vt:lpstr>
      <vt:lpstr>Custom List View</vt:lpstr>
      <vt:lpstr>Custom List View</vt:lpstr>
      <vt:lpstr>Custom List View</vt:lpstr>
      <vt:lpstr>RecyclerView</vt:lpstr>
      <vt:lpstr>RecyclerView</vt:lpstr>
      <vt:lpstr>RecyclerView</vt:lpstr>
      <vt:lpstr>RecyclerView</vt:lpstr>
      <vt:lpstr>RecyclerView</vt:lpstr>
      <vt:lpstr>RecyclerView</vt:lpstr>
      <vt:lpstr>RecyclerView</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Apps Development Using Kotlin</dc:title>
  <dc:creator>gopalpshinde007@gmail.com</dc:creator>
  <cp:lastModifiedBy>gopalpshinde007@gmail.com</cp:lastModifiedBy>
  <cp:revision>194</cp:revision>
  <dcterms:created xsi:type="dcterms:W3CDTF">2023-02-21T04:16:08Z</dcterms:created>
  <dcterms:modified xsi:type="dcterms:W3CDTF">2023-07-04T11:33:18Z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