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8" r:id="rId2"/>
    <p:sldId id="371" r:id="rId3"/>
    <p:sldId id="372" r:id="rId4"/>
    <p:sldId id="368" r:id="rId5"/>
    <p:sldId id="373" r:id="rId6"/>
    <p:sldId id="329" r:id="rId7"/>
    <p:sldId id="374" r:id="rId8"/>
    <p:sldId id="370" r:id="rId9"/>
    <p:sldId id="375" r:id="rId10"/>
    <p:sldId id="376" r:id="rId11"/>
    <p:sldId id="369" r:id="rId12"/>
    <p:sldId id="377" r:id="rId13"/>
    <p:sldId id="378" r:id="rId14"/>
    <p:sldId id="379" r:id="rId15"/>
    <p:sldId id="348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29" autoAdjust="0"/>
  </p:normalViewPr>
  <p:slideViewPr>
    <p:cSldViewPr showGuides="1">
      <p:cViewPr>
        <p:scale>
          <a:sx n="100" d="100"/>
          <a:sy n="100" d="100"/>
        </p:scale>
        <p:origin x="-564" y="-360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introduction-to-android-developmen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introduction-to-android-developmen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3" y="1988840"/>
            <a:ext cx="6373789" cy="2659360"/>
          </a:xfrm>
        </p:spPr>
        <p:txBody>
          <a:bodyPr>
            <a:normAutofit/>
          </a:bodyPr>
          <a:lstStyle/>
          <a:p>
            <a:r>
              <a:rPr lang="en-IN" b="1" dirty="0"/>
              <a:t>User Interface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G. P. </a:t>
            </a:r>
            <a:r>
              <a:rPr lang="en-US" dirty="0" err="1" smtClean="0"/>
              <a:t>Shinde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CheckBox</a:t>
            </a:r>
            <a:endParaRPr lang="en-IN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76016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 </a:t>
            </a:r>
            <a:r>
              <a:rPr lang="en-GB" dirty="0" smtClean="0"/>
              <a:t>   add this plugin in app build </a:t>
            </a:r>
            <a:r>
              <a:rPr lang="en-GB" dirty="0" err="1" smtClean="0"/>
              <a:t>gradle</a:t>
            </a:r>
            <a:r>
              <a:rPr lang="en-GB" dirty="0" smtClean="0"/>
              <a:t> file to eliminate the use of </a:t>
            </a:r>
            <a:r>
              <a:rPr lang="en-GB" dirty="0" err="1" smtClean="0"/>
              <a:t>findViewById</a:t>
            </a:r>
            <a:r>
              <a:rPr lang="en-GB" dirty="0" smtClean="0"/>
              <a:t>() method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  </a:t>
            </a: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 smtClean="0"/>
              <a:t>  </a:t>
            </a:r>
            <a:r>
              <a:rPr lang="en-GB" dirty="0"/>
              <a:t>plugins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    id '</a:t>
            </a:r>
            <a:r>
              <a:rPr lang="en-GB" dirty="0" err="1"/>
              <a:t>com.android.application</a:t>
            </a:r>
            <a:r>
              <a:rPr lang="en-GB" dirty="0"/>
              <a:t>'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    id '</a:t>
            </a:r>
            <a:r>
              <a:rPr lang="en-GB" dirty="0" err="1"/>
              <a:t>kotlin</a:t>
            </a:r>
            <a:r>
              <a:rPr lang="en-GB" dirty="0"/>
              <a:t>-android'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    id '</a:t>
            </a:r>
            <a:r>
              <a:rPr lang="en-GB" dirty="0" err="1"/>
              <a:t>kotlin</a:t>
            </a:r>
            <a:r>
              <a:rPr lang="en-GB" dirty="0"/>
              <a:t>-android-extensions'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 smtClean="0"/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/>
              <a:t> </a:t>
            </a:r>
            <a:r>
              <a:rPr lang="en-IN" dirty="0" err="1"/>
              <a:t>checkBox.setOnCheckedChangeListener</a:t>
            </a:r>
            <a:r>
              <a:rPr lang="en-IN" dirty="0"/>
              <a:t> { </a:t>
            </a:r>
            <a:r>
              <a:rPr lang="en-IN" dirty="0" err="1"/>
              <a:t>buttonView</a:t>
            </a:r>
            <a:r>
              <a:rPr lang="en-IN" dirty="0"/>
              <a:t>, </a:t>
            </a:r>
            <a:r>
              <a:rPr lang="en-IN" dirty="0" err="1"/>
              <a:t>isChecked</a:t>
            </a:r>
            <a:r>
              <a:rPr lang="en-IN" dirty="0"/>
              <a:t> -&gt;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dirty="0"/>
              <a:t>            </a:t>
            </a:r>
            <a:r>
              <a:rPr lang="en-IN" dirty="0" err="1"/>
              <a:t>Toast.makeText</a:t>
            </a:r>
            <a:r>
              <a:rPr lang="en-IN" dirty="0"/>
              <a:t>(this , "$</a:t>
            </a:r>
            <a:r>
              <a:rPr lang="en-IN" dirty="0" err="1"/>
              <a:t>isChecked</a:t>
            </a:r>
            <a:r>
              <a:rPr lang="en-IN" dirty="0"/>
              <a:t>", </a:t>
            </a:r>
            <a:r>
              <a:rPr lang="en-IN" dirty="0" err="1"/>
              <a:t>Toast.LENGTH_SHORT</a:t>
            </a:r>
            <a:r>
              <a:rPr lang="en-IN" dirty="0"/>
              <a:t>).show()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dirty="0"/>
              <a:t>        }</a:t>
            </a:r>
            <a:endParaRPr lang="en-IN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29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Progress Bar 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760168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Android </a:t>
            </a:r>
            <a:r>
              <a:rPr lang="en-GB" dirty="0" err="1"/>
              <a:t>ProgressBar</a:t>
            </a:r>
            <a:r>
              <a:rPr lang="en-GB" dirty="0"/>
              <a:t> is a user interface control that indicates the progress of an operation</a:t>
            </a:r>
            <a:r>
              <a:rPr lang="en-GB" dirty="0" smtClean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downloading a file, uploading a file on the internet we can see the progress bar to estimate the time remaining in operation. </a:t>
            </a: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 smtClean="0"/>
              <a:t>There </a:t>
            </a:r>
            <a:r>
              <a:rPr lang="en-GB" dirty="0"/>
              <a:t>are two modes of </a:t>
            </a:r>
            <a:r>
              <a:rPr lang="en-GB" dirty="0" err="1"/>
              <a:t>ProgressBar</a:t>
            </a:r>
            <a:r>
              <a:rPr lang="en-GB" dirty="0"/>
              <a:t>: </a:t>
            </a:r>
            <a:endParaRPr lang="en-GB" dirty="0" smtClean="0"/>
          </a:p>
          <a:p>
            <a:pPr fontAlgn="base"/>
            <a:r>
              <a:rPr lang="en-IN" dirty="0"/>
              <a:t>Determinate </a:t>
            </a:r>
            <a:r>
              <a:rPr lang="en-IN" dirty="0" err="1"/>
              <a:t>ProgressBar</a:t>
            </a:r>
            <a:endParaRPr lang="en-IN" dirty="0"/>
          </a:p>
          <a:p>
            <a:pPr fontAlgn="base"/>
            <a:r>
              <a:rPr lang="en-IN" dirty="0"/>
              <a:t>Indeterminate </a:t>
            </a:r>
            <a:r>
              <a:rPr lang="en-IN" dirty="0" err="1" smtClean="0"/>
              <a:t>ProgressBar</a:t>
            </a:r>
            <a:endParaRPr lang="en-IN" dirty="0" smtClean="0"/>
          </a:p>
          <a:p>
            <a:pPr fontAlgn="base"/>
            <a:endParaRPr lang="en-IN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/>
              <a:t>Determinate </a:t>
            </a:r>
            <a:r>
              <a:rPr lang="en-IN" b="1" dirty="0" err="1"/>
              <a:t>ProgressBar</a:t>
            </a:r>
            <a:endParaRPr lang="en-IN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we use the Determinate progress mode in </a:t>
            </a:r>
            <a:r>
              <a:rPr lang="en-GB" dirty="0" err="1"/>
              <a:t>ProgressBar</a:t>
            </a:r>
            <a:r>
              <a:rPr lang="en-GB" dirty="0"/>
              <a:t> because it shows the quantity of progress that has occurred like the (%) percentage of the file downloaded, how much data was uploaded or downloaded on the internet, etc.</a:t>
            </a:r>
            <a:endParaRPr lang="en-GB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IN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6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Progress Bar 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760168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IN" b="1" dirty="0"/>
              <a:t>Indeterminate </a:t>
            </a:r>
            <a:r>
              <a:rPr lang="en-IN" b="1" dirty="0" err="1"/>
              <a:t>ProgressBar</a:t>
            </a:r>
            <a:r>
              <a:rPr lang="en-IN" b="1" dirty="0"/>
              <a:t> 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we don’t get the idea of the progress of work means how much it has been completed or How long it will take to complete. 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&lt;</a:t>
            </a:r>
            <a:r>
              <a:rPr lang="en-GB" dirty="0" err="1"/>
              <a:t>ProgressBar</a:t>
            </a:r>
            <a:endParaRPr lang="en-GB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    </a:t>
            </a:r>
            <a:r>
              <a:rPr lang="en-GB" dirty="0" err="1"/>
              <a:t>android:id</a:t>
            </a:r>
            <a:r>
              <a:rPr lang="en-GB" dirty="0"/>
              <a:t>="@+id/</a:t>
            </a:r>
            <a:r>
              <a:rPr lang="en-GB" dirty="0" err="1"/>
              <a:t>pBar</a:t>
            </a:r>
            <a:r>
              <a:rPr lang="en-GB" dirty="0"/>
              <a:t>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    style="?</a:t>
            </a:r>
            <a:r>
              <a:rPr lang="en-GB" dirty="0" err="1"/>
              <a:t>android:attr</a:t>
            </a:r>
            <a:r>
              <a:rPr lang="en-GB" dirty="0"/>
              <a:t>/</a:t>
            </a:r>
            <a:r>
              <a:rPr lang="en-GB" dirty="0" err="1"/>
              <a:t>progressBarStyleHorizontal</a:t>
            </a:r>
            <a:r>
              <a:rPr lang="en-GB" dirty="0"/>
              <a:t>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    </a:t>
            </a:r>
            <a:r>
              <a:rPr lang="en-GB" dirty="0" err="1"/>
              <a:t>android:layout_width</a:t>
            </a:r>
            <a:r>
              <a:rPr lang="en-GB" dirty="0"/>
              <a:t>="</a:t>
            </a:r>
            <a:r>
              <a:rPr lang="en-GB" dirty="0" err="1"/>
              <a:t>wrap_content</a:t>
            </a:r>
            <a:r>
              <a:rPr lang="en-GB" dirty="0"/>
              <a:t>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    </a:t>
            </a:r>
            <a:r>
              <a:rPr lang="en-GB" dirty="0" err="1"/>
              <a:t>android:layout_height</a:t>
            </a:r>
            <a:r>
              <a:rPr lang="en-GB" dirty="0"/>
              <a:t>="</a:t>
            </a:r>
            <a:r>
              <a:rPr lang="en-GB" dirty="0" err="1"/>
              <a:t>wrap_content</a:t>
            </a:r>
            <a:r>
              <a:rPr lang="en-GB" dirty="0"/>
              <a:t>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    </a:t>
            </a:r>
            <a:r>
              <a:rPr lang="en-GB" dirty="0" err="1"/>
              <a:t>android:indeterminate</a:t>
            </a:r>
            <a:r>
              <a:rPr lang="en-GB" dirty="0"/>
              <a:t>="true</a:t>
            </a:r>
            <a:r>
              <a:rPr lang="en-GB" dirty="0" smtClean="0"/>
              <a:t>"/&gt;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android:id</a:t>
            </a:r>
            <a:r>
              <a:rPr lang="en-IN" b="1" dirty="0" smtClean="0"/>
              <a:t> - </a:t>
            </a:r>
            <a:r>
              <a:rPr lang="en-GB" dirty="0"/>
              <a:t>Used to uniquely identify the control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android:min</a:t>
            </a:r>
            <a:r>
              <a:rPr lang="en-IN" b="1" dirty="0" smtClean="0"/>
              <a:t> - </a:t>
            </a:r>
            <a:r>
              <a:rPr lang="en-GB" dirty="0"/>
              <a:t>Used to set minimum value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android:max</a:t>
            </a:r>
            <a:r>
              <a:rPr lang="en-IN" b="1" dirty="0" smtClean="0"/>
              <a:t> - </a:t>
            </a:r>
            <a:r>
              <a:rPr lang="en-GB" dirty="0"/>
              <a:t>Used to set the maximum value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android:progress</a:t>
            </a:r>
            <a:r>
              <a:rPr lang="en-IN" b="1" dirty="0" smtClean="0"/>
              <a:t> - </a:t>
            </a:r>
            <a:r>
              <a:rPr lang="en-GB" dirty="0"/>
              <a:t>Used to set the default progress integer value between 0 and max.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android:minHeight</a:t>
            </a:r>
            <a:r>
              <a:rPr lang="en-IN" b="1" dirty="0" smtClean="0"/>
              <a:t> - </a:t>
            </a:r>
            <a:r>
              <a:rPr lang="en-GB" dirty="0"/>
              <a:t>Used to set the height of the progress bar.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android:minWidth</a:t>
            </a:r>
            <a:r>
              <a:rPr lang="en-IN" b="1" dirty="0" smtClean="0"/>
              <a:t> - </a:t>
            </a:r>
            <a:r>
              <a:rPr lang="en-GB" dirty="0"/>
              <a:t>Used to set the width of the progress bar.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9119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Progress Bar </a:t>
            </a:r>
            <a:r>
              <a:rPr lang="en-IN" dirty="0" smtClean="0"/>
              <a:t>View Example</a:t>
            </a:r>
            <a:endParaRPr lang="en-IN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76016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IN" sz="1800" dirty="0"/>
              <a:t>&lt;</a:t>
            </a:r>
            <a:r>
              <a:rPr lang="en-IN" sz="1800" dirty="0" err="1"/>
              <a:t>ProgressBar</a:t>
            </a:r>
            <a:endParaRPr lang="en-IN" sz="1800" dirty="0"/>
          </a:p>
          <a:p>
            <a:pPr marL="0" indent="0" fontAlgn="base">
              <a:lnSpc>
                <a:spcPct val="100000"/>
              </a:lnSpc>
              <a:buNone/>
            </a:pPr>
            <a:r>
              <a:rPr lang="en-IN" sz="1800" dirty="0"/>
              <a:t>        </a:t>
            </a:r>
            <a:r>
              <a:rPr lang="en-IN" sz="1800" dirty="0" err="1"/>
              <a:t>android:id</a:t>
            </a:r>
            <a:r>
              <a:rPr lang="en-IN" sz="1800" dirty="0"/>
              <a:t>="@+id/</a:t>
            </a:r>
            <a:r>
              <a:rPr lang="en-IN" sz="1800" dirty="0" err="1"/>
              <a:t>progress_Bar</a:t>
            </a:r>
            <a:r>
              <a:rPr lang="en-IN" sz="1800" dirty="0"/>
              <a:t>"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IN" sz="1800" dirty="0"/>
              <a:t>        style="?</a:t>
            </a:r>
            <a:r>
              <a:rPr lang="en-IN" sz="1800" dirty="0" err="1"/>
              <a:t>android:attr</a:t>
            </a:r>
            <a:r>
              <a:rPr lang="en-IN" sz="1800" dirty="0"/>
              <a:t>/</a:t>
            </a:r>
            <a:r>
              <a:rPr lang="en-IN" sz="1800" dirty="0" err="1"/>
              <a:t>progressBarStyle</a:t>
            </a:r>
            <a:r>
              <a:rPr lang="en-IN" sz="1800" dirty="0"/>
              <a:t>"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IN" sz="1800" dirty="0"/>
              <a:t>        </a:t>
            </a:r>
            <a:r>
              <a:rPr lang="en-IN" sz="1800" dirty="0" err="1"/>
              <a:t>android:layout_width</a:t>
            </a:r>
            <a:r>
              <a:rPr lang="en-IN" sz="1800" dirty="0"/>
              <a:t>="200dp"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IN" sz="1800" dirty="0"/>
              <a:t>        </a:t>
            </a:r>
            <a:r>
              <a:rPr lang="en-IN" sz="1800" dirty="0" err="1"/>
              <a:t>android:layout_height</a:t>
            </a:r>
            <a:r>
              <a:rPr lang="en-IN" sz="1800" dirty="0"/>
              <a:t>="</a:t>
            </a:r>
            <a:r>
              <a:rPr lang="en-IN" sz="1800" dirty="0" err="1"/>
              <a:t>wrap_content</a:t>
            </a:r>
            <a:r>
              <a:rPr lang="en-IN" sz="1800" dirty="0"/>
              <a:t>"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IN" sz="1800" dirty="0"/>
              <a:t>        </a:t>
            </a:r>
            <a:r>
              <a:rPr lang="en-IN" sz="1800" dirty="0" err="1"/>
              <a:t>android:layout_marginLeft</a:t>
            </a:r>
            <a:r>
              <a:rPr lang="en-IN" sz="1800" dirty="0"/>
              <a:t>="70dp"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IN" sz="1800" dirty="0"/>
              <a:t>        </a:t>
            </a:r>
            <a:r>
              <a:rPr lang="en-IN" sz="1800" dirty="0" err="1"/>
              <a:t>android:layout_marginTop</a:t>
            </a:r>
            <a:r>
              <a:rPr lang="en-IN" sz="1800" dirty="0"/>
              <a:t>="150dp"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IN" sz="1800" dirty="0"/>
              <a:t>        </a:t>
            </a:r>
            <a:r>
              <a:rPr lang="en-IN" sz="1800" dirty="0" err="1"/>
              <a:t>android:indeterminate</a:t>
            </a:r>
            <a:r>
              <a:rPr lang="en-IN" sz="1800" dirty="0"/>
              <a:t> = "true</a:t>
            </a:r>
            <a:r>
              <a:rPr lang="en-IN" sz="1800" dirty="0"/>
              <a:t>"</a:t>
            </a:r>
            <a:endParaRPr lang="en-IN" sz="1800" dirty="0"/>
          </a:p>
        </p:txBody>
      </p:sp>
      <p:sp>
        <p:nvSpPr>
          <p:cNvPr id="2" name="Rectangle 1"/>
          <p:cNvSpPr/>
          <p:nvPr/>
        </p:nvSpPr>
        <p:spPr>
          <a:xfrm>
            <a:off x="6310436" y="2204864"/>
            <a:ext cx="60928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IN" dirty="0"/>
              <a:t> </a:t>
            </a:r>
            <a:r>
              <a:rPr lang="en-IN" dirty="0" smtClean="0"/>
              <a:t>       </a:t>
            </a:r>
            <a:r>
              <a:rPr lang="en-IN" dirty="0" err="1" smtClean="0"/>
              <a:t>android:max</a:t>
            </a:r>
            <a:r>
              <a:rPr lang="en-IN" dirty="0"/>
              <a:t>="100"</a:t>
            </a:r>
          </a:p>
          <a:p>
            <a:pPr fontAlgn="base">
              <a:lnSpc>
                <a:spcPct val="200000"/>
              </a:lnSpc>
            </a:pPr>
            <a:r>
              <a:rPr lang="en-IN" dirty="0"/>
              <a:t>        </a:t>
            </a:r>
            <a:r>
              <a:rPr lang="en-IN" dirty="0" err="1"/>
              <a:t>android:minWidth</a:t>
            </a:r>
            <a:r>
              <a:rPr lang="en-IN" dirty="0"/>
              <a:t>="200dp"</a:t>
            </a:r>
          </a:p>
          <a:p>
            <a:pPr fontAlgn="base">
              <a:lnSpc>
                <a:spcPct val="200000"/>
              </a:lnSpc>
            </a:pPr>
            <a:r>
              <a:rPr lang="en-IN" dirty="0"/>
              <a:t>        </a:t>
            </a:r>
            <a:r>
              <a:rPr lang="en-IN" dirty="0" err="1"/>
              <a:t>android:minHeight</a:t>
            </a:r>
            <a:r>
              <a:rPr lang="en-IN" dirty="0"/>
              <a:t>="50dp"</a:t>
            </a:r>
          </a:p>
          <a:p>
            <a:pPr fontAlgn="base">
              <a:lnSpc>
                <a:spcPct val="200000"/>
              </a:lnSpc>
            </a:pPr>
            <a:r>
              <a:rPr lang="en-IN" dirty="0"/>
              <a:t>        </a:t>
            </a:r>
            <a:r>
              <a:rPr lang="en-IN" dirty="0" err="1"/>
              <a:t>android:visibility</a:t>
            </a:r>
            <a:r>
              <a:rPr lang="en-IN" dirty="0"/>
              <a:t>="invisible"</a:t>
            </a:r>
          </a:p>
          <a:p>
            <a:pPr fontAlgn="base">
              <a:lnSpc>
                <a:spcPct val="200000"/>
              </a:lnSpc>
            </a:pPr>
            <a:r>
              <a:rPr lang="en-IN" dirty="0"/>
              <a:t>        </a:t>
            </a:r>
            <a:r>
              <a:rPr lang="en-IN" dirty="0" err="1"/>
              <a:t>android:layout_centerInParent</a:t>
            </a:r>
            <a:r>
              <a:rPr lang="en-IN" dirty="0"/>
              <a:t>="true"</a:t>
            </a:r>
          </a:p>
          <a:p>
            <a:pPr fontAlgn="base">
              <a:lnSpc>
                <a:spcPct val="200000"/>
              </a:lnSpc>
            </a:pPr>
            <a:r>
              <a:rPr lang="en-IN" dirty="0"/>
              <a:t>        </a:t>
            </a:r>
            <a:r>
              <a:rPr lang="en-IN" dirty="0" err="1"/>
              <a:t>android:progress</a:t>
            </a:r>
            <a:r>
              <a:rPr lang="en-IN" dirty="0"/>
              <a:t>="0"</a:t>
            </a:r>
          </a:p>
          <a:p>
            <a:pPr fontAlgn="base">
              <a:lnSpc>
                <a:spcPct val="200000"/>
              </a:lnSpc>
            </a:pPr>
            <a:r>
              <a:rPr lang="en-IN" dirty="0"/>
              <a:t>        </a:t>
            </a:r>
            <a:r>
              <a:rPr lang="en-IN" dirty="0" err="1"/>
              <a:t>android:layout_marginStart</a:t>
            </a:r>
            <a:r>
              <a:rPr lang="en-IN" dirty="0"/>
              <a:t>="70dp" /&gt;</a:t>
            </a:r>
          </a:p>
        </p:txBody>
      </p:sp>
    </p:spTree>
    <p:extLst>
      <p:ext uri="{BB962C8B-B14F-4D97-AF65-F5344CB8AC3E}">
        <p14:creationId xmlns:p14="http://schemas.microsoft.com/office/powerpoint/2010/main" val="22451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Progress Bar </a:t>
            </a:r>
            <a:r>
              <a:rPr lang="en-IN" dirty="0" smtClean="0"/>
              <a:t>View Example</a:t>
            </a:r>
            <a:endParaRPr lang="en-IN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760168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IN" sz="1800" dirty="0" err="1"/>
              <a:t>progressBar</a:t>
            </a:r>
            <a:r>
              <a:rPr lang="en-IN" sz="1800" dirty="0"/>
              <a:t> = </a:t>
            </a:r>
            <a:r>
              <a:rPr lang="en-IN" sz="1800" dirty="0" err="1"/>
              <a:t>findViewById</a:t>
            </a:r>
            <a:r>
              <a:rPr lang="en-IN" sz="1800" dirty="0"/>
              <a:t>&lt;</a:t>
            </a:r>
            <a:r>
              <a:rPr lang="en-IN" sz="1800" dirty="0" err="1"/>
              <a:t>ProgressBar</a:t>
            </a:r>
            <a:r>
              <a:rPr lang="en-IN" sz="1800" dirty="0"/>
              <a:t>&gt;(</a:t>
            </a:r>
            <a:r>
              <a:rPr lang="en-IN" sz="1800" dirty="0" err="1"/>
              <a:t>R.id.progress_Bar</a:t>
            </a:r>
            <a:r>
              <a:rPr lang="en-IN" sz="1800" dirty="0"/>
              <a:t>) as </a:t>
            </a:r>
            <a:r>
              <a:rPr lang="en-IN" sz="1800" dirty="0" err="1" smtClean="0"/>
              <a:t>ProgressBar</a:t>
            </a:r>
            <a:endParaRPr lang="en-IN" sz="1800" dirty="0" smtClean="0"/>
          </a:p>
          <a:p>
            <a:pPr marL="0" indent="0" fontAlgn="base">
              <a:lnSpc>
                <a:spcPct val="100000"/>
              </a:lnSpc>
              <a:buNone/>
            </a:pPr>
            <a:r>
              <a:rPr lang="en-GB" sz="1800" dirty="0" err="1"/>
              <a:t>btn.setOnClickListener</a:t>
            </a:r>
            <a:r>
              <a:rPr lang="en-GB" sz="1800" dirty="0"/>
              <a:t> {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GB" sz="1800" dirty="0" err="1" smtClean="0"/>
              <a:t>progressBar.visibility</a:t>
            </a:r>
            <a:r>
              <a:rPr lang="en-GB" sz="1800" dirty="0" smtClean="0"/>
              <a:t> </a:t>
            </a:r>
            <a:r>
              <a:rPr lang="en-GB" sz="1800" dirty="0"/>
              <a:t>= </a:t>
            </a:r>
            <a:r>
              <a:rPr lang="en-GB" sz="1800" dirty="0" err="1" smtClean="0"/>
              <a:t>View.VISIBLE</a:t>
            </a:r>
            <a:endParaRPr lang="en-GB" sz="1800" dirty="0" smtClean="0"/>
          </a:p>
          <a:p>
            <a:pPr marL="0" indent="0" fontAlgn="base">
              <a:lnSpc>
                <a:spcPct val="100000"/>
              </a:lnSpc>
              <a:buNone/>
            </a:pP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/>
              <a:t>= </a:t>
            </a:r>
            <a:r>
              <a:rPr lang="en-GB" sz="1800" dirty="0" err="1" smtClean="0"/>
              <a:t>progressBar.progress</a:t>
            </a:r>
            <a:endParaRPr lang="en-GB" sz="1800" dirty="0" smtClean="0"/>
          </a:p>
          <a:p>
            <a:pPr marL="0" indent="0" fontAlgn="base">
              <a:lnSpc>
                <a:spcPct val="100000"/>
              </a:lnSpc>
              <a:buNone/>
            </a:pPr>
            <a:r>
              <a:rPr lang="en-GB" sz="1800" dirty="0" smtClean="0"/>
              <a:t>Thread(Runnable </a:t>
            </a:r>
            <a:r>
              <a:rPr lang="en-GB" sz="1800" dirty="0"/>
              <a:t>{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GB" sz="1800" dirty="0" smtClean="0"/>
              <a:t>while </a:t>
            </a:r>
            <a:r>
              <a:rPr lang="en-GB" sz="1800" dirty="0"/>
              <a:t>(</a:t>
            </a:r>
            <a:r>
              <a:rPr lang="en-GB" sz="1800" dirty="0" err="1"/>
              <a:t>i</a:t>
            </a:r>
            <a:r>
              <a:rPr lang="en-GB" sz="1800" dirty="0"/>
              <a:t> &lt; 100) {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GB" sz="1800" dirty="0"/>
              <a:t>     </a:t>
            </a:r>
            <a:r>
              <a:rPr lang="en-GB" sz="1800" dirty="0" smtClean="0"/>
              <a:t> </a:t>
            </a:r>
            <a:r>
              <a:rPr lang="en-GB" sz="1800" dirty="0" err="1"/>
              <a:t>i</a:t>
            </a:r>
            <a:r>
              <a:rPr lang="en-GB" sz="1800" dirty="0"/>
              <a:t> += </a:t>
            </a:r>
            <a:r>
              <a:rPr lang="en-GB" sz="1800" dirty="0" smtClean="0"/>
              <a:t>1</a:t>
            </a:r>
          </a:p>
          <a:p>
            <a:pPr marL="0" indent="0" fontAlgn="base">
              <a:buNone/>
            </a:pPr>
            <a:r>
              <a:rPr lang="en-GB" sz="1800" dirty="0" err="1"/>
              <a:t>handler.post</a:t>
            </a:r>
            <a:r>
              <a:rPr lang="en-GB" sz="1800" dirty="0"/>
              <a:t>(Runnable {</a:t>
            </a:r>
          </a:p>
          <a:p>
            <a:pPr marL="0" indent="0" fontAlgn="base">
              <a:buNone/>
            </a:pPr>
            <a:r>
              <a:rPr lang="en-GB" sz="1800" dirty="0"/>
              <a:t>                        </a:t>
            </a:r>
            <a:r>
              <a:rPr lang="en-GB" sz="1800" dirty="0" err="1"/>
              <a:t>progressBar.progress</a:t>
            </a:r>
            <a:r>
              <a:rPr lang="en-GB" sz="1800" dirty="0"/>
              <a:t> = </a:t>
            </a:r>
            <a:r>
              <a:rPr lang="en-GB" sz="1800" dirty="0" err="1"/>
              <a:t>i</a:t>
            </a:r>
            <a:r>
              <a:rPr lang="en-GB" sz="1800" dirty="0"/>
              <a:t>                       </a:t>
            </a:r>
          </a:p>
          <a:p>
            <a:pPr marL="0" indent="0" fontAlgn="base">
              <a:buNone/>
            </a:pPr>
            <a:r>
              <a:rPr lang="en-GB" sz="1800" dirty="0"/>
              <a:t>                        // setting current progress to the </a:t>
            </a:r>
            <a:r>
              <a:rPr lang="en-GB" sz="1800" dirty="0" err="1"/>
              <a:t>textview</a:t>
            </a:r>
            <a:endParaRPr lang="en-GB" sz="1800" dirty="0"/>
          </a:p>
          <a:p>
            <a:pPr marL="0" indent="0" fontAlgn="base">
              <a:buNone/>
            </a:pPr>
            <a:r>
              <a:rPr lang="en-GB" sz="1800" dirty="0"/>
              <a:t>                        </a:t>
            </a:r>
            <a:r>
              <a:rPr lang="en-GB" sz="1800" dirty="0" err="1"/>
              <a:t>txtView</a:t>
            </a:r>
            <a:r>
              <a:rPr lang="en-GB" sz="1800" dirty="0"/>
              <a:t>!!.text = </a:t>
            </a:r>
            <a:r>
              <a:rPr lang="en-GB" sz="1800" dirty="0" err="1"/>
              <a:t>i.toString</a:t>
            </a:r>
            <a:r>
              <a:rPr lang="en-GB" sz="1800" dirty="0"/>
              <a:t>() + "/" + </a:t>
            </a:r>
            <a:r>
              <a:rPr lang="en-GB" sz="1800" dirty="0" err="1"/>
              <a:t>progressBar.max</a:t>
            </a:r>
            <a:endParaRPr lang="en-GB" sz="1800" dirty="0"/>
          </a:p>
          <a:p>
            <a:pPr marL="0" indent="0" fontAlgn="base">
              <a:buNone/>
            </a:pPr>
            <a:r>
              <a:rPr lang="en-GB" sz="1800" dirty="0"/>
              <a:t>                    })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6814492" y="4437112"/>
            <a:ext cx="49692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500" dirty="0" smtClean="0"/>
              <a:t>try </a:t>
            </a:r>
            <a:r>
              <a:rPr lang="en-GB" sz="1500" dirty="0"/>
              <a:t>{</a:t>
            </a:r>
          </a:p>
          <a:p>
            <a:pPr fontAlgn="base"/>
            <a:r>
              <a:rPr lang="en-GB" sz="1500" dirty="0"/>
              <a:t>                        </a:t>
            </a:r>
            <a:r>
              <a:rPr lang="en-GB" sz="1500" dirty="0" err="1"/>
              <a:t>Thread.sleep</a:t>
            </a:r>
            <a:r>
              <a:rPr lang="en-GB" sz="1500" dirty="0"/>
              <a:t>(100)</a:t>
            </a:r>
          </a:p>
          <a:p>
            <a:pPr fontAlgn="base"/>
            <a:r>
              <a:rPr lang="en-GB" sz="1500" dirty="0"/>
              <a:t>                    } catch (e: </a:t>
            </a:r>
            <a:r>
              <a:rPr lang="en-GB" sz="1500" dirty="0" err="1"/>
              <a:t>InterruptedException</a:t>
            </a:r>
            <a:r>
              <a:rPr lang="en-GB" sz="1500" dirty="0"/>
              <a:t>) {</a:t>
            </a:r>
          </a:p>
          <a:p>
            <a:pPr fontAlgn="base"/>
            <a:r>
              <a:rPr lang="en-GB" sz="1500" dirty="0"/>
              <a:t>                        </a:t>
            </a:r>
            <a:r>
              <a:rPr lang="en-GB" sz="1500" dirty="0" err="1"/>
              <a:t>e.printStackTrace</a:t>
            </a:r>
            <a:r>
              <a:rPr lang="en-GB" sz="1500" dirty="0"/>
              <a:t>()</a:t>
            </a:r>
          </a:p>
          <a:p>
            <a:pPr fontAlgn="base"/>
            <a:r>
              <a:rPr lang="en-GB" sz="1500" dirty="0"/>
              <a:t>                    }</a:t>
            </a:r>
          </a:p>
          <a:p>
            <a:pPr fontAlgn="base"/>
            <a:r>
              <a:rPr lang="en-GB" sz="1500" dirty="0"/>
              <a:t>                </a:t>
            </a:r>
            <a:r>
              <a:rPr lang="en-GB" sz="1500" dirty="0" smtClean="0"/>
              <a:t>}</a:t>
            </a:r>
            <a:endParaRPr lang="en-GB" sz="1500" dirty="0"/>
          </a:p>
          <a:p>
            <a:pPr fontAlgn="base"/>
            <a:r>
              <a:rPr lang="en-GB" sz="1500" dirty="0" smtClean="0"/>
              <a:t>	</a:t>
            </a:r>
            <a:r>
              <a:rPr lang="en-GB" sz="1500" dirty="0" err="1" smtClean="0"/>
              <a:t>progressBar.visibility</a:t>
            </a:r>
            <a:r>
              <a:rPr lang="en-GB" sz="1500" dirty="0" smtClean="0"/>
              <a:t> </a:t>
            </a:r>
            <a:r>
              <a:rPr lang="en-GB" sz="1500" dirty="0"/>
              <a:t>= </a:t>
            </a:r>
            <a:r>
              <a:rPr lang="en-GB" sz="1500" dirty="0" err="1" smtClean="0"/>
              <a:t>View.INVISIBLE</a:t>
            </a:r>
            <a:endParaRPr lang="en-GB" sz="1500" dirty="0"/>
          </a:p>
          <a:p>
            <a:pPr fontAlgn="base"/>
            <a:r>
              <a:rPr lang="en-GB" sz="1500" dirty="0"/>
              <a:t>            }).start()</a:t>
            </a:r>
          </a:p>
          <a:p>
            <a:pPr fontAlgn="base"/>
            <a:r>
              <a:rPr lang="en-GB" sz="1500" dirty="0"/>
              <a:t>        }</a:t>
            </a:r>
            <a:endParaRPr lang="en-IN" sz="1500" dirty="0"/>
          </a:p>
        </p:txBody>
      </p:sp>
    </p:spTree>
    <p:extLst>
      <p:ext uri="{BB962C8B-B14F-4D97-AF65-F5344CB8AC3E}">
        <p14:creationId xmlns:p14="http://schemas.microsoft.com/office/powerpoint/2010/main" val="394099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916" y="3933056"/>
            <a:ext cx="9829799" cy="1219200"/>
          </a:xfrm>
        </p:spPr>
        <p:txBody>
          <a:bodyPr>
            <a:noAutofit/>
          </a:bodyPr>
          <a:lstStyle/>
          <a:p>
            <a:pPr algn="ctr"/>
            <a:r>
              <a:rPr lang="en-IN" sz="8800" b="1" dirty="0" smtClean="0"/>
              <a:t>Thank You!</a:t>
            </a:r>
            <a:endParaRPr lang="en-IN" sz="8800" b="1" dirty="0"/>
          </a:p>
        </p:txBody>
      </p:sp>
    </p:spTree>
    <p:extLst>
      <p:ext uri="{BB962C8B-B14F-4D97-AF65-F5344CB8AC3E}">
        <p14:creationId xmlns:p14="http://schemas.microsoft.com/office/powerpoint/2010/main" val="22225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Button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760168"/>
          </a:xfrm>
        </p:spPr>
        <p:txBody>
          <a:bodyPr>
            <a:normAutofit fontScale="850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b="1" dirty="0"/>
              <a:t>Android Button</a:t>
            </a:r>
            <a:r>
              <a:rPr lang="en-GB" dirty="0"/>
              <a:t> is a push button used to perform events on its click. It is a UI component comes under the </a:t>
            </a:r>
            <a:r>
              <a:rPr lang="en-GB" b="1" dirty="0" err="1"/>
              <a:t>android.widget.Button</a:t>
            </a:r>
            <a:r>
              <a:rPr lang="en-GB" dirty="0"/>
              <a:t> class. </a:t>
            </a: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Buttons in android will contain a text or an icon or both and perform an action when the user touches it</a:t>
            </a:r>
            <a:r>
              <a:rPr lang="en-GB" dirty="0" smtClean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android:id</a:t>
            </a:r>
            <a:r>
              <a:rPr lang="en-IN" b="1" dirty="0" smtClean="0"/>
              <a:t> - </a:t>
            </a:r>
            <a:r>
              <a:rPr lang="en-GB" dirty="0"/>
              <a:t>It is used to uniquely identify the control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android:gravity</a:t>
            </a:r>
            <a:r>
              <a:rPr lang="en-IN" b="1" dirty="0" smtClean="0"/>
              <a:t> - </a:t>
            </a:r>
            <a:r>
              <a:rPr lang="en-GB" dirty="0"/>
              <a:t>It is used to specify how to align the text like left, right, </a:t>
            </a:r>
            <a:r>
              <a:rPr lang="en-GB" dirty="0" err="1"/>
              <a:t>center</a:t>
            </a:r>
            <a:r>
              <a:rPr lang="en-GB" dirty="0"/>
              <a:t>, top, etc.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android:text</a:t>
            </a:r>
            <a:r>
              <a:rPr lang="en-IN" b="1" dirty="0" smtClean="0"/>
              <a:t> - </a:t>
            </a:r>
            <a:r>
              <a:rPr lang="en-GB" dirty="0" smtClean="0"/>
              <a:t>It is used to set the text.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android:textSize</a:t>
            </a:r>
            <a:r>
              <a:rPr lang="en-IN" b="1" dirty="0" smtClean="0"/>
              <a:t> - </a:t>
            </a:r>
            <a:r>
              <a:rPr lang="en-GB" dirty="0"/>
              <a:t>It is used to specify the size of the text.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android:textStyle</a:t>
            </a:r>
            <a:r>
              <a:rPr lang="en-IN" b="1" dirty="0" smtClean="0"/>
              <a:t> - </a:t>
            </a:r>
            <a:r>
              <a:rPr lang="en-GB" dirty="0"/>
              <a:t>It is used to change the style (bold, italic, </a:t>
            </a:r>
            <a:r>
              <a:rPr lang="en-GB" dirty="0" err="1"/>
              <a:t>bolditalic</a:t>
            </a:r>
            <a:r>
              <a:rPr lang="en-GB" dirty="0"/>
              <a:t>) of text.</a:t>
            </a:r>
            <a:endParaRPr lang="en-IN" b="1" dirty="0" smtClean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android:textColor</a:t>
            </a:r>
            <a:r>
              <a:rPr lang="en-IN" b="1" dirty="0" smtClean="0"/>
              <a:t> - </a:t>
            </a:r>
            <a:r>
              <a:rPr lang="en-GB" dirty="0"/>
              <a:t>It is used to change the </a:t>
            </a:r>
            <a:r>
              <a:rPr lang="en-GB" dirty="0" err="1"/>
              <a:t>color</a:t>
            </a:r>
            <a:r>
              <a:rPr lang="en-GB" dirty="0"/>
              <a:t> of text.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android:background</a:t>
            </a:r>
            <a:r>
              <a:rPr lang="en-IN" b="1" dirty="0" smtClean="0"/>
              <a:t> - </a:t>
            </a:r>
            <a:r>
              <a:rPr lang="en-GB" dirty="0"/>
              <a:t>It is used to set the background </a:t>
            </a:r>
            <a:r>
              <a:rPr lang="en-GB" dirty="0" err="1"/>
              <a:t>color</a:t>
            </a:r>
            <a:r>
              <a:rPr lang="en-GB" dirty="0"/>
              <a:t> for button control.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android:padding</a:t>
            </a:r>
            <a:r>
              <a:rPr lang="en-IN" b="1" dirty="0" smtClean="0"/>
              <a:t> - </a:t>
            </a:r>
            <a:r>
              <a:rPr lang="en-GB" dirty="0"/>
              <a:t>It is used to set the padding from left, right, top and bottom.</a:t>
            </a:r>
            <a:endParaRPr lang="en-IN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dirty="0" smtClean="0"/>
              <a:t>&lt;</a:t>
            </a:r>
            <a:r>
              <a:rPr lang="en-IN" dirty="0"/>
              <a:t>Button</a:t>
            </a:r>
            <a:br>
              <a:rPr lang="en-IN" dirty="0"/>
            </a:br>
            <a:r>
              <a:rPr lang="en-IN" dirty="0"/>
              <a:t>        </a:t>
            </a:r>
            <a:r>
              <a:rPr lang="en-IN" dirty="0" err="1"/>
              <a:t>android:id</a:t>
            </a:r>
            <a:r>
              <a:rPr lang="en-IN" dirty="0"/>
              <a:t>="@+id/</a:t>
            </a:r>
            <a:r>
              <a:rPr lang="en-IN" dirty="0" err="1"/>
              <a:t>addBtn</a:t>
            </a:r>
            <a:r>
              <a:rPr lang="en-IN" dirty="0"/>
              <a:t>"</a:t>
            </a:r>
            <a:br>
              <a:rPr lang="en-IN" dirty="0"/>
            </a:br>
            <a:r>
              <a:rPr lang="en-IN" dirty="0"/>
              <a:t>        </a:t>
            </a:r>
            <a:r>
              <a:rPr lang="en-IN" dirty="0" err="1"/>
              <a:t>android:layout_width</a:t>
            </a:r>
            <a:r>
              <a:rPr lang="en-IN" dirty="0"/>
              <a:t>="</a:t>
            </a:r>
            <a:r>
              <a:rPr lang="en-IN" dirty="0" err="1"/>
              <a:t>wrap_content</a:t>
            </a:r>
            <a:r>
              <a:rPr lang="en-IN" dirty="0"/>
              <a:t>"</a:t>
            </a:r>
            <a:br>
              <a:rPr lang="en-IN" dirty="0"/>
            </a:br>
            <a:r>
              <a:rPr lang="en-IN" dirty="0"/>
              <a:t>        </a:t>
            </a:r>
            <a:r>
              <a:rPr lang="en-IN" dirty="0" err="1"/>
              <a:t>android:layout_height</a:t>
            </a:r>
            <a:r>
              <a:rPr lang="en-IN" dirty="0"/>
              <a:t>="</a:t>
            </a:r>
            <a:r>
              <a:rPr lang="en-IN" dirty="0" err="1"/>
              <a:t>wrap_content</a:t>
            </a:r>
            <a:r>
              <a:rPr lang="en-IN" dirty="0"/>
              <a:t>"</a:t>
            </a:r>
            <a:br>
              <a:rPr lang="en-IN" dirty="0"/>
            </a:br>
            <a:r>
              <a:rPr lang="en-IN" dirty="0"/>
              <a:t>        </a:t>
            </a:r>
            <a:r>
              <a:rPr lang="en-IN" dirty="0" err="1"/>
              <a:t>android:text</a:t>
            </a:r>
            <a:r>
              <a:rPr lang="en-IN" dirty="0"/>
              <a:t>="Add" /&gt;</a:t>
            </a:r>
            <a:endParaRPr lang="en-GB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IN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0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Button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772816"/>
            <a:ext cx="10332639" cy="4968552"/>
          </a:xfrm>
        </p:spPr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/>
              <a:t>val</a:t>
            </a:r>
            <a:r>
              <a:rPr lang="en-IN" b="1" dirty="0"/>
              <a:t> </a:t>
            </a:r>
            <a:r>
              <a:rPr lang="en-IN" b="1" dirty="0" err="1"/>
              <a:t>buttonClick</a:t>
            </a:r>
            <a:r>
              <a:rPr lang="en-IN" b="1" dirty="0"/>
              <a:t> = </a:t>
            </a:r>
            <a:r>
              <a:rPr lang="en-IN" b="1" dirty="0" err="1"/>
              <a:t>findViewById</a:t>
            </a:r>
            <a:r>
              <a:rPr lang="en-IN" b="1" dirty="0"/>
              <a:t>&lt;Button&gt;(</a:t>
            </a:r>
            <a:r>
              <a:rPr lang="en-IN" b="1" dirty="0" err="1"/>
              <a:t>R.id.</a:t>
            </a:r>
            <a:r>
              <a:rPr lang="en-IN" b="1" i="1" dirty="0" err="1"/>
              <a:t>button_click</a:t>
            </a:r>
            <a:r>
              <a:rPr lang="en-IN" b="1" dirty="0" smtClean="0"/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/>
              <a:t>On  Button we have two types of event are used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onClickListener</a:t>
            </a:r>
            <a:r>
              <a:rPr lang="en-US" b="1" dirty="0" smtClean="0"/>
              <a:t>()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IN" b="1" dirty="0" err="1"/>
              <a:t>buttonClick</a:t>
            </a:r>
            <a:r>
              <a:rPr lang="en-IN" b="1" dirty="0"/>
              <a:t> </a:t>
            </a:r>
            <a:r>
              <a:rPr lang="en-US" dirty="0" smtClean="0"/>
              <a:t>= </a:t>
            </a:r>
            <a:r>
              <a:rPr lang="en-US" dirty="0" err="1"/>
              <a:t>findViewById</a:t>
            </a:r>
            <a:r>
              <a:rPr lang="en-US" dirty="0"/>
              <a:t>(</a:t>
            </a:r>
            <a:r>
              <a:rPr lang="en-US" dirty="0" err="1"/>
              <a:t>R.id.btn_click_me</a:t>
            </a:r>
            <a:r>
              <a:rPr lang="en-US" dirty="0"/>
              <a:t>) as </a:t>
            </a:r>
            <a:r>
              <a:rPr lang="en-US" dirty="0" smtClean="0"/>
              <a:t>Button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// set on-click </a:t>
            </a:r>
            <a:r>
              <a:rPr lang="en-US" dirty="0" smtClean="0"/>
              <a:t>listener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/>
              <a:t>buttonClick</a:t>
            </a:r>
            <a:r>
              <a:rPr lang="en-US" dirty="0" smtClean="0"/>
              <a:t>.</a:t>
            </a:r>
            <a:r>
              <a:rPr lang="en-US" dirty="0" err="1" smtClean="0"/>
              <a:t>setOnClickListener</a:t>
            </a:r>
            <a:r>
              <a:rPr lang="en-US" dirty="0" smtClean="0"/>
              <a:t>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</a:t>
            </a:r>
            <a:r>
              <a:rPr lang="en-US" dirty="0" err="1" smtClean="0"/>
              <a:t>Toast.makeText</a:t>
            </a:r>
            <a:r>
              <a:rPr lang="en-US" dirty="0" smtClean="0"/>
              <a:t>(</a:t>
            </a:r>
            <a:r>
              <a:rPr lang="en-US" dirty="0" err="1" smtClean="0"/>
              <a:t>applicationContext</a:t>
            </a:r>
            <a:r>
              <a:rPr lang="en-US" dirty="0" smtClean="0"/>
              <a:t>, </a:t>
            </a:r>
            <a:r>
              <a:rPr lang="en-US" dirty="0"/>
              <a:t>"You clicked me.", </a:t>
            </a:r>
            <a:r>
              <a:rPr lang="en-US" dirty="0" err="1"/>
              <a:t>Toast.LENGTH_SHORT</a:t>
            </a:r>
            <a:r>
              <a:rPr lang="en-US" dirty="0"/>
              <a:t>).show()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/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/>
              <a:t>2. </a:t>
            </a:r>
            <a:r>
              <a:rPr lang="en-US" b="1" dirty="0" err="1" smtClean="0"/>
              <a:t>onLongClickListener</a:t>
            </a:r>
            <a:endParaRPr lang="en-US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IN" b="1" dirty="0" err="1"/>
              <a:t>buttonClick</a:t>
            </a:r>
            <a:r>
              <a:rPr lang="en-IN" b="1" dirty="0"/>
              <a:t> </a:t>
            </a:r>
            <a:r>
              <a:rPr lang="en-US" dirty="0" smtClean="0"/>
              <a:t>= </a:t>
            </a:r>
            <a:r>
              <a:rPr lang="en-US" dirty="0" err="1"/>
              <a:t>findViewById</a:t>
            </a:r>
            <a:r>
              <a:rPr lang="en-US" dirty="0"/>
              <a:t>(</a:t>
            </a:r>
            <a:r>
              <a:rPr lang="en-US" dirty="0" err="1"/>
              <a:t>R.id.btn_click_me</a:t>
            </a:r>
            <a:r>
              <a:rPr lang="en-US" dirty="0"/>
              <a:t>) as Button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/>
              <a:t>// </a:t>
            </a:r>
            <a:r>
              <a:rPr lang="en-US" dirty="0"/>
              <a:t>set on-click </a:t>
            </a:r>
            <a:r>
              <a:rPr lang="en-US" dirty="0" smtClean="0"/>
              <a:t>listener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/>
              <a:t>buttonClick</a:t>
            </a:r>
            <a:r>
              <a:rPr lang="en-US" dirty="0" smtClean="0"/>
              <a:t>.</a:t>
            </a:r>
            <a:r>
              <a:rPr lang="en-US" dirty="0" err="1" smtClean="0"/>
              <a:t>setOnClickListener</a:t>
            </a:r>
            <a:r>
              <a:rPr lang="en-US" dirty="0" smtClean="0"/>
              <a:t>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</a:t>
            </a:r>
            <a:r>
              <a:rPr lang="en-US" dirty="0" err="1" smtClean="0"/>
              <a:t>Toast.makeText</a:t>
            </a:r>
            <a:r>
              <a:rPr lang="en-US" dirty="0" smtClean="0"/>
              <a:t>(</a:t>
            </a:r>
            <a:r>
              <a:rPr lang="en-US" dirty="0" err="1" smtClean="0"/>
              <a:t>applicationContext</a:t>
            </a:r>
            <a:r>
              <a:rPr lang="en-US" dirty="0" smtClean="0"/>
              <a:t>, </a:t>
            </a:r>
            <a:r>
              <a:rPr lang="en-US" dirty="0"/>
              <a:t>"You </a:t>
            </a:r>
            <a:r>
              <a:rPr lang="en-US" dirty="0" smtClean="0"/>
              <a:t>Long clicked </a:t>
            </a:r>
            <a:r>
              <a:rPr lang="en-US" dirty="0"/>
              <a:t>me.", </a:t>
            </a:r>
            <a:r>
              <a:rPr lang="en-US" dirty="0" err="1"/>
              <a:t>Toast.LENGTH_SHORT</a:t>
            </a:r>
            <a:r>
              <a:rPr lang="en-US" dirty="0"/>
              <a:t>).show()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IN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76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Switch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61615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 Switch is a two-state toggle switch widget that can select between two options. It is used to display checked and unchecked state of a button providing slider control to user</a:t>
            </a:r>
            <a:r>
              <a:rPr lang="en-GB" dirty="0" smtClean="0"/>
              <a:t>.</a:t>
            </a:r>
          </a:p>
          <a:p>
            <a:r>
              <a:rPr lang="en-GB" dirty="0"/>
              <a:t>Switch allow the users to change the setting between two states like turn on/off  </a:t>
            </a:r>
            <a:r>
              <a:rPr lang="en-GB" dirty="0" err="1"/>
              <a:t>wifi</a:t>
            </a:r>
            <a:r>
              <a:rPr lang="en-GB" dirty="0"/>
              <a:t>, Bluetooth </a:t>
            </a:r>
            <a:r>
              <a:rPr lang="en-GB" dirty="0" err="1"/>
              <a:t>etc</a:t>
            </a:r>
            <a:r>
              <a:rPr lang="en-GB" dirty="0"/>
              <a:t> from your phone’s setting menu. It was introduced after Android 4.0 version (API level 14</a:t>
            </a:r>
            <a:r>
              <a:rPr lang="en-GB" dirty="0" smtClean="0"/>
              <a:t>).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/>
              <a:t>android:id</a:t>
            </a:r>
            <a:r>
              <a:rPr lang="en-IN" b="1" dirty="0"/>
              <a:t> - </a:t>
            </a:r>
            <a:r>
              <a:rPr lang="en-GB" dirty="0"/>
              <a:t>It is used to uniquely identify the control</a:t>
            </a:r>
            <a:endParaRPr lang="en-IN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android:text</a:t>
            </a:r>
            <a:r>
              <a:rPr lang="en-IN" b="1" dirty="0" smtClean="0"/>
              <a:t> </a:t>
            </a:r>
            <a:r>
              <a:rPr lang="en-IN" b="1" dirty="0"/>
              <a:t>- </a:t>
            </a:r>
            <a:r>
              <a:rPr lang="en-GB" dirty="0"/>
              <a:t>It is used to set the text</a:t>
            </a:r>
            <a:r>
              <a:rPr lang="en-GB" dirty="0" smtClean="0"/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/>
              <a:t>android:textOn</a:t>
            </a:r>
            <a:r>
              <a:rPr lang="en-IN" b="1" dirty="0"/>
              <a:t> - </a:t>
            </a:r>
            <a:r>
              <a:rPr lang="en-GB" dirty="0" err="1"/>
              <a:t>textOn</a:t>
            </a:r>
            <a:r>
              <a:rPr lang="en-GB" dirty="0"/>
              <a:t> attribute is used to set the text when Switch is in checked state</a:t>
            </a:r>
            <a:endParaRPr lang="en-IN" b="1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android:textOff</a:t>
            </a:r>
            <a:r>
              <a:rPr lang="en-IN" b="1" dirty="0" smtClean="0"/>
              <a:t> </a:t>
            </a:r>
            <a:r>
              <a:rPr lang="en-IN" b="1" dirty="0"/>
              <a:t>- </a:t>
            </a:r>
            <a:r>
              <a:rPr lang="en-GB" dirty="0" err="1" smtClean="0"/>
              <a:t>textOff</a:t>
            </a:r>
            <a:r>
              <a:rPr lang="en-GB" dirty="0" smtClean="0"/>
              <a:t> </a:t>
            </a:r>
            <a:r>
              <a:rPr lang="en-GB" dirty="0"/>
              <a:t>attribute is used to set the text when Switch is in </a:t>
            </a:r>
            <a:r>
              <a:rPr lang="en-GB" dirty="0" smtClean="0"/>
              <a:t>unchecked state</a:t>
            </a:r>
            <a:endParaRPr lang="en-IN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/>
              <a:t>android:textSize</a:t>
            </a:r>
            <a:r>
              <a:rPr lang="en-IN" b="1" dirty="0"/>
              <a:t> - </a:t>
            </a:r>
            <a:r>
              <a:rPr lang="en-GB" dirty="0"/>
              <a:t>It is used to specify the size of the text.</a:t>
            </a:r>
            <a:endParaRPr lang="en-IN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/>
              <a:t>android:textStyle</a:t>
            </a:r>
            <a:r>
              <a:rPr lang="en-IN" b="1" dirty="0"/>
              <a:t> - </a:t>
            </a:r>
            <a:r>
              <a:rPr lang="en-GB" dirty="0"/>
              <a:t>It is used to change the style (bold, italic, </a:t>
            </a:r>
            <a:r>
              <a:rPr lang="en-GB" dirty="0" err="1"/>
              <a:t>bolditalic</a:t>
            </a:r>
            <a:r>
              <a:rPr lang="en-GB" dirty="0"/>
              <a:t>) of text.</a:t>
            </a:r>
            <a:endParaRPr lang="en-IN" b="1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/>
              <a:t>android:textColor</a:t>
            </a:r>
            <a:r>
              <a:rPr lang="en-IN" b="1" dirty="0"/>
              <a:t> - </a:t>
            </a:r>
            <a:r>
              <a:rPr lang="en-GB" dirty="0"/>
              <a:t>It is used to change the </a:t>
            </a:r>
            <a:r>
              <a:rPr lang="en-GB" dirty="0" err="1"/>
              <a:t>color</a:t>
            </a:r>
            <a:r>
              <a:rPr lang="en-GB" dirty="0"/>
              <a:t> of text.</a:t>
            </a:r>
            <a:endParaRPr lang="en-IN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android:checked</a:t>
            </a:r>
            <a:r>
              <a:rPr lang="en-IN" b="1" dirty="0" smtClean="0"/>
              <a:t> - </a:t>
            </a:r>
            <a:r>
              <a:rPr lang="en-GB" dirty="0" smtClean="0"/>
              <a:t>checked attribute of Switch is used to set the current state of a Switch.</a:t>
            </a:r>
            <a:endParaRPr lang="en-IN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Switch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616152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/>
              <a:t>val</a:t>
            </a:r>
            <a:r>
              <a:rPr lang="en-IN" b="1" dirty="0"/>
              <a:t> </a:t>
            </a:r>
            <a:r>
              <a:rPr lang="en-IN" b="1" dirty="0" err="1" smtClean="0"/>
              <a:t>buttonswitch</a:t>
            </a:r>
            <a:r>
              <a:rPr lang="en-IN" b="1" dirty="0" smtClean="0"/>
              <a:t> </a:t>
            </a:r>
            <a:r>
              <a:rPr lang="en-IN" b="1" dirty="0"/>
              <a:t>= </a:t>
            </a:r>
            <a:r>
              <a:rPr lang="en-IN" b="1" dirty="0" err="1" smtClean="0"/>
              <a:t>findViewById</a:t>
            </a:r>
            <a:r>
              <a:rPr lang="en-IN" b="1" dirty="0" smtClean="0"/>
              <a:t>&lt;Switch&gt;(</a:t>
            </a:r>
            <a:r>
              <a:rPr lang="en-IN" b="1" dirty="0" err="1" smtClean="0"/>
              <a:t>R.id.</a:t>
            </a:r>
            <a:r>
              <a:rPr lang="en-IN" b="1" i="1" dirty="0" err="1" smtClean="0"/>
              <a:t>battary</a:t>
            </a:r>
            <a:r>
              <a:rPr lang="en-IN" b="1" dirty="0" smtClean="0"/>
              <a:t>)</a:t>
            </a:r>
            <a:endParaRPr lang="en-IN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On  </a:t>
            </a:r>
            <a:r>
              <a:rPr lang="en-US" dirty="0" err="1" smtClean="0"/>
              <a:t>Swich</a:t>
            </a:r>
            <a:r>
              <a:rPr lang="en-US" dirty="0" smtClean="0"/>
              <a:t> Button </a:t>
            </a:r>
            <a:r>
              <a:rPr lang="en-US" dirty="0"/>
              <a:t>we have </a:t>
            </a:r>
            <a:r>
              <a:rPr lang="en-US" dirty="0" smtClean="0"/>
              <a:t>used </a:t>
            </a:r>
            <a:r>
              <a:rPr lang="en-IN" dirty="0" err="1"/>
              <a:t>setOnCheckedChangeListener</a:t>
            </a:r>
            <a:r>
              <a:rPr lang="en-IN" dirty="0"/>
              <a:t> </a:t>
            </a:r>
            <a:endParaRPr lang="en-IN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IN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err="1"/>
              <a:t>switch.setOnCheckedChangeListener</a:t>
            </a:r>
            <a:r>
              <a:rPr lang="en-US" dirty="0"/>
              <a:t> { </a:t>
            </a:r>
            <a:r>
              <a:rPr lang="en-US" dirty="0" err="1"/>
              <a:t>buttonView</a:t>
            </a:r>
            <a:r>
              <a:rPr lang="en-US" dirty="0"/>
              <a:t>, </a:t>
            </a:r>
            <a:r>
              <a:rPr lang="en-US" dirty="0" err="1"/>
              <a:t>isChecked</a:t>
            </a:r>
            <a:r>
              <a:rPr lang="en-US" dirty="0"/>
              <a:t> -&gt;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</a:t>
            </a:r>
            <a:endParaRPr 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if (</a:t>
            </a:r>
            <a:r>
              <a:rPr lang="en-US" dirty="0" err="1"/>
              <a:t>isChecked</a:t>
            </a:r>
            <a:r>
              <a:rPr lang="en-US" dirty="0"/>
              <a:t>) </a:t>
            </a:r>
            <a:endParaRPr 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 </a:t>
            </a:r>
            <a:r>
              <a:rPr lang="en-US" dirty="0" smtClean="0"/>
              <a:t>          {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  </a:t>
            </a:r>
            <a:endParaRPr 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    </a:t>
            </a:r>
            <a:r>
              <a:rPr lang="en-US" dirty="0" err="1"/>
              <a:t>statusTV.text</a:t>
            </a:r>
            <a:r>
              <a:rPr lang="en-US" dirty="0"/>
              <a:t> = "Switch is Checked"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</a:t>
            </a:r>
            <a:endParaRPr 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/>
              <a:t>            }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/>
              <a:t>           else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/>
              <a:t>           {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   </a:t>
            </a:r>
            <a:endParaRPr 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    </a:t>
            </a:r>
            <a:r>
              <a:rPr lang="en-US" dirty="0" err="1"/>
              <a:t>statusTV.text</a:t>
            </a:r>
            <a:r>
              <a:rPr lang="en-US" dirty="0"/>
              <a:t> = "Switch is </a:t>
            </a:r>
            <a:r>
              <a:rPr lang="en-US" dirty="0" err="1" smtClean="0"/>
              <a:t>UnChecked</a:t>
            </a:r>
            <a:r>
              <a:rPr lang="en-US" dirty="0" smtClean="0"/>
              <a:t>“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</a:t>
            </a:r>
            <a:r>
              <a:rPr lang="en-US" dirty="0" smtClean="0"/>
              <a:t>}</a:t>
            </a:r>
            <a:r>
              <a:rPr lang="en-US" dirty="0"/>
              <a:t>       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08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2" y="404664"/>
            <a:ext cx="9829799" cy="1219200"/>
          </a:xfrm>
        </p:spPr>
        <p:txBody>
          <a:bodyPr/>
          <a:lstStyle/>
          <a:p>
            <a:r>
              <a:rPr lang="en-IN" dirty="0" err="1"/>
              <a:t>RadioButton</a:t>
            </a:r>
            <a:r>
              <a:rPr lang="en-IN" dirty="0" smtClean="0"/>
              <a:t>,</a:t>
            </a:r>
            <a:r>
              <a:rPr lang="en-IN" dirty="0"/>
              <a:t> </a:t>
            </a:r>
            <a:r>
              <a:rPr lang="en-IN" dirty="0" err="1"/>
              <a:t>RadioGroup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47213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RadioButton are mainly used together in a RadioGroup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In </a:t>
            </a:r>
            <a:r>
              <a:rPr lang="en-GB" dirty="0" smtClean="0"/>
              <a:t>RadioGroup</a:t>
            </a:r>
            <a:r>
              <a:rPr lang="en-GB" dirty="0"/>
              <a:t> checking the one radio button out of several radio button added in it will automatically unchecked all the others.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means at one time we can checked only one radio button from a group of radio buttons which belong to same radio group. </a:t>
            </a:r>
            <a:endParaRPr lang="en-GB" dirty="0" smtClean="0"/>
          </a:p>
          <a:p>
            <a:r>
              <a:rPr lang="en-GB" dirty="0" err="1"/>
              <a:t>RadioButon</a:t>
            </a:r>
            <a:r>
              <a:rPr lang="en-GB" dirty="0"/>
              <a:t> is a two state button that can be checked or unchecked.</a:t>
            </a:r>
            <a:endParaRPr lang="en-IN" dirty="0"/>
          </a:p>
          <a:p>
            <a:r>
              <a:rPr lang="en-IN" b="1" dirty="0" smtClean="0"/>
              <a:t>Id - </a:t>
            </a:r>
            <a:r>
              <a:rPr lang="en-GB" dirty="0"/>
              <a:t>id is an attribute used to uniquely identify a radio button.</a:t>
            </a:r>
            <a:endParaRPr lang="en-IN" b="1" dirty="0" smtClean="0"/>
          </a:p>
          <a:p>
            <a:r>
              <a:rPr lang="en-IN" b="1" dirty="0" smtClean="0"/>
              <a:t>Checked - </a:t>
            </a:r>
            <a:r>
              <a:rPr lang="en-GB" b="1" dirty="0"/>
              <a:t> </a:t>
            </a:r>
            <a:r>
              <a:rPr lang="en-GB" dirty="0"/>
              <a:t>checked attribute in radio button is used to set the current state of a radio button. </a:t>
            </a:r>
            <a:endParaRPr lang="en-GB" dirty="0" smtClean="0"/>
          </a:p>
          <a:p>
            <a:r>
              <a:rPr lang="en-IN" b="1" dirty="0" smtClean="0"/>
              <a:t>Text - </a:t>
            </a:r>
            <a:r>
              <a:rPr lang="en-GB" dirty="0"/>
              <a:t>text attribute is used to set the text in a radio button.</a:t>
            </a:r>
            <a:endParaRPr lang="en-IN" b="1" dirty="0" smtClean="0"/>
          </a:p>
          <a:p>
            <a:r>
              <a:rPr lang="en-IN" b="1" dirty="0" smtClean="0"/>
              <a:t>Gravity - </a:t>
            </a:r>
            <a:r>
              <a:rPr lang="en-GB" dirty="0"/>
              <a:t>The gravity attribute is an optional attribute which is used to control the alignment of text like left, right, </a:t>
            </a:r>
            <a:r>
              <a:rPr lang="en-GB" dirty="0" err="1"/>
              <a:t>center</a:t>
            </a:r>
            <a:r>
              <a:rPr lang="en-GB" dirty="0"/>
              <a:t>, top, </a:t>
            </a:r>
            <a:r>
              <a:rPr lang="en-GB" dirty="0" smtClean="0"/>
              <a:t>bottom etc</a:t>
            </a:r>
            <a:r>
              <a:rPr lang="en-GB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2" y="404664"/>
            <a:ext cx="9829799" cy="1219200"/>
          </a:xfrm>
        </p:spPr>
        <p:txBody>
          <a:bodyPr/>
          <a:lstStyle/>
          <a:p>
            <a:r>
              <a:rPr lang="en-IN" dirty="0" err="1"/>
              <a:t>RadioButton</a:t>
            </a:r>
            <a:r>
              <a:rPr lang="en-IN" dirty="0" smtClean="0"/>
              <a:t>,</a:t>
            </a:r>
            <a:r>
              <a:rPr lang="en-IN" dirty="0"/>
              <a:t> </a:t>
            </a:r>
            <a:r>
              <a:rPr lang="en-IN" dirty="0" err="1"/>
              <a:t>RadioGroup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472136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/>
              <a:t>val</a:t>
            </a:r>
            <a:r>
              <a:rPr lang="en-IN" b="1" dirty="0"/>
              <a:t> </a:t>
            </a:r>
            <a:r>
              <a:rPr lang="en-IN" b="1" dirty="0" err="1" smtClean="0"/>
              <a:t>buttonradiogroup</a:t>
            </a:r>
            <a:r>
              <a:rPr lang="en-IN" b="1" dirty="0" smtClean="0"/>
              <a:t> </a:t>
            </a:r>
            <a:r>
              <a:rPr lang="en-IN" b="1" dirty="0"/>
              <a:t>= </a:t>
            </a:r>
            <a:r>
              <a:rPr lang="en-IN" b="1" dirty="0" err="1" smtClean="0"/>
              <a:t>findViewById</a:t>
            </a:r>
            <a:r>
              <a:rPr lang="en-IN" b="1" dirty="0" smtClean="0"/>
              <a:t>&lt;</a:t>
            </a:r>
            <a:r>
              <a:rPr lang="en-IN" b="1" dirty="0" err="1" smtClean="0"/>
              <a:t>RadioGroup</a:t>
            </a:r>
            <a:r>
              <a:rPr lang="en-IN" b="1" dirty="0" smtClean="0"/>
              <a:t>&gt;(</a:t>
            </a:r>
            <a:r>
              <a:rPr lang="en-IN" b="1" dirty="0" err="1" smtClean="0"/>
              <a:t>R.id.</a:t>
            </a:r>
            <a:r>
              <a:rPr lang="en-IN" b="1" i="1" dirty="0" err="1" smtClean="0"/>
              <a:t>gender</a:t>
            </a:r>
            <a:r>
              <a:rPr lang="en-IN" b="1" dirty="0" smtClean="0"/>
              <a:t>)</a:t>
            </a:r>
            <a:endParaRPr lang="en-IN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On  </a:t>
            </a:r>
            <a:r>
              <a:rPr lang="en-US" dirty="0" smtClean="0"/>
              <a:t>Radio group </a:t>
            </a:r>
            <a:r>
              <a:rPr lang="en-US" dirty="0"/>
              <a:t>we have used </a:t>
            </a:r>
            <a:r>
              <a:rPr lang="en-IN" dirty="0" err="1"/>
              <a:t>setOnCheckedChangeListener</a:t>
            </a:r>
            <a:endParaRPr lang="en-IN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IN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err="1" smtClean="0"/>
              <a:t>buttonradiogroup</a:t>
            </a:r>
            <a:r>
              <a:rPr lang="en-US" dirty="0" smtClean="0"/>
              <a:t>. </a:t>
            </a:r>
            <a:r>
              <a:rPr lang="en-US" dirty="0" err="1"/>
              <a:t>setOnCheckedChangeListener</a:t>
            </a:r>
            <a:r>
              <a:rPr lang="en-US" dirty="0" smtClean="0"/>
              <a:t>(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</a:t>
            </a:r>
            <a:r>
              <a:rPr lang="en-US" dirty="0" err="1"/>
              <a:t>RadioGroup.OnCheckedChangeListener</a:t>
            </a:r>
            <a:r>
              <a:rPr lang="en-US" dirty="0"/>
              <a:t> { group, </a:t>
            </a:r>
            <a:r>
              <a:rPr lang="en-US" dirty="0" err="1"/>
              <a:t>checkedId</a:t>
            </a:r>
            <a:r>
              <a:rPr lang="en-US" dirty="0"/>
              <a:t> </a:t>
            </a:r>
            <a:r>
              <a:rPr lang="en-US" dirty="0" smtClean="0"/>
              <a:t>-&gt;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    </a:t>
            </a:r>
            <a:r>
              <a:rPr lang="en-US" dirty="0" err="1"/>
              <a:t>val</a:t>
            </a:r>
            <a:r>
              <a:rPr lang="en-US" dirty="0"/>
              <a:t> radio: </a:t>
            </a:r>
            <a:r>
              <a:rPr lang="en-US" dirty="0" err="1"/>
              <a:t>RadioButton</a:t>
            </a:r>
            <a:r>
              <a:rPr lang="en-US" dirty="0"/>
              <a:t> = </a:t>
            </a:r>
            <a:r>
              <a:rPr lang="en-US" dirty="0" err="1"/>
              <a:t>findViewById</a:t>
            </a:r>
            <a:r>
              <a:rPr lang="en-US" dirty="0"/>
              <a:t>(</a:t>
            </a:r>
            <a:r>
              <a:rPr lang="en-US" dirty="0" err="1"/>
              <a:t>checkedId</a:t>
            </a:r>
            <a:r>
              <a:rPr lang="en-US" dirty="0" smtClean="0"/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    </a:t>
            </a:r>
            <a:r>
              <a:rPr lang="en-US" dirty="0" err="1"/>
              <a:t>Toast.makeText</a:t>
            </a:r>
            <a:r>
              <a:rPr lang="en-US" dirty="0"/>
              <a:t>(</a:t>
            </a:r>
            <a:r>
              <a:rPr lang="en-US" dirty="0" err="1"/>
              <a:t>applicationContext</a:t>
            </a:r>
            <a:r>
              <a:rPr lang="en-US" dirty="0"/>
              <a:t>," On checked change :"+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            " ${</a:t>
            </a:r>
            <a:r>
              <a:rPr lang="en-US" dirty="0" err="1"/>
              <a:t>radio.text</a:t>
            </a:r>
            <a:r>
              <a:rPr lang="en-US" dirty="0" smtClean="0"/>
              <a:t>}",</a:t>
            </a:r>
            <a:r>
              <a:rPr lang="en-US" dirty="0"/>
              <a:t> </a:t>
            </a:r>
            <a:r>
              <a:rPr lang="en-US" dirty="0" err="1"/>
              <a:t>Toast.LENGTH_SHORT</a:t>
            </a:r>
            <a:r>
              <a:rPr lang="en-US" dirty="0"/>
              <a:t>).show()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})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63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CheckBox</a:t>
            </a:r>
            <a:endParaRPr lang="en-IN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760168"/>
          </a:xfrm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A </a:t>
            </a:r>
            <a:r>
              <a:rPr lang="en-GB" dirty="0" err="1"/>
              <a:t>CheckBox</a:t>
            </a:r>
            <a:r>
              <a:rPr lang="en-GB" dirty="0"/>
              <a:t> is a special kind of button in </a:t>
            </a:r>
            <a:r>
              <a:rPr lang="en-GB" u="sng" dirty="0">
                <a:hlinkClick r:id="rId2"/>
              </a:rPr>
              <a:t>Android</a:t>
            </a:r>
            <a:r>
              <a:rPr lang="en-GB" dirty="0"/>
              <a:t> which has two states either checked or unchecked</a:t>
            </a:r>
            <a:r>
              <a:rPr lang="en-GB" dirty="0" smtClean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b="1" dirty="0" err="1" smtClean="0"/>
              <a:t>android:id</a:t>
            </a:r>
            <a:r>
              <a:rPr lang="en-GB" b="1" dirty="0" smtClean="0"/>
              <a:t> - </a:t>
            </a:r>
            <a:r>
              <a:rPr lang="en-GB" dirty="0"/>
              <a:t>Used to uniquely identify a </a:t>
            </a:r>
            <a:r>
              <a:rPr lang="en-GB" dirty="0" err="1"/>
              <a:t>CheckBox</a:t>
            </a:r>
            <a:endParaRPr lang="en-GB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android:checked</a:t>
            </a:r>
            <a:r>
              <a:rPr lang="en-IN" b="1" dirty="0" smtClean="0"/>
              <a:t> - </a:t>
            </a:r>
            <a:r>
              <a:rPr lang="en-GB" dirty="0"/>
              <a:t>To set the default state of a </a:t>
            </a:r>
            <a:r>
              <a:rPr lang="en-GB" dirty="0" err="1"/>
              <a:t>CheckBox</a:t>
            </a:r>
            <a:r>
              <a:rPr lang="en-GB" dirty="0"/>
              <a:t> as checked or </a:t>
            </a:r>
            <a:r>
              <a:rPr lang="en-GB" dirty="0" err="1"/>
              <a:t>unchechek</a:t>
            </a:r>
            <a:endParaRPr lang="en-IN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android:text</a:t>
            </a:r>
            <a:r>
              <a:rPr lang="en-IN" b="1" dirty="0" smtClean="0"/>
              <a:t> - </a:t>
            </a:r>
            <a:r>
              <a:rPr lang="en-GB" dirty="0"/>
              <a:t>Used to store a text inside the </a:t>
            </a:r>
            <a:r>
              <a:rPr lang="en-GB" dirty="0" err="1"/>
              <a:t>CheckBox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android:gravity</a:t>
            </a:r>
            <a:r>
              <a:rPr lang="en-IN" b="1" dirty="0" smtClean="0"/>
              <a:t> - </a:t>
            </a:r>
            <a:r>
              <a:rPr lang="en-GB" dirty="0"/>
              <a:t>Used to adjust the </a:t>
            </a:r>
            <a:r>
              <a:rPr lang="en-GB" dirty="0" err="1"/>
              <a:t>CheckBox</a:t>
            </a:r>
            <a:r>
              <a:rPr lang="en-GB" dirty="0"/>
              <a:t> text alignment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android:padding</a:t>
            </a:r>
            <a:r>
              <a:rPr lang="en-IN" b="1" dirty="0" smtClean="0"/>
              <a:t> - </a:t>
            </a:r>
            <a:r>
              <a:rPr lang="en-GB" dirty="0"/>
              <a:t>Used to adjust the left, right, top and bottom padding of the </a:t>
            </a:r>
            <a:r>
              <a:rPr lang="en-GB" dirty="0" err="1"/>
              <a:t>CheckBox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android:layout_width</a:t>
            </a:r>
            <a:r>
              <a:rPr lang="en-IN" b="1" dirty="0" smtClean="0"/>
              <a:t> - </a:t>
            </a:r>
            <a:r>
              <a:rPr lang="en-GB" dirty="0"/>
              <a:t>To set the </a:t>
            </a:r>
            <a:r>
              <a:rPr lang="en-GB" dirty="0" err="1"/>
              <a:t>CheckBox</a:t>
            </a:r>
            <a:r>
              <a:rPr lang="en-GB" dirty="0"/>
              <a:t> width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android:layout_height</a:t>
            </a:r>
            <a:r>
              <a:rPr lang="en-IN" b="1" dirty="0" smtClean="0"/>
              <a:t> - </a:t>
            </a:r>
            <a:r>
              <a:rPr lang="en-GB" dirty="0"/>
              <a:t>To set the </a:t>
            </a:r>
            <a:r>
              <a:rPr lang="en-GB" dirty="0" err="1"/>
              <a:t>CheckBox</a:t>
            </a:r>
            <a:r>
              <a:rPr lang="en-GB" dirty="0"/>
              <a:t> height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android:background</a:t>
            </a:r>
            <a:r>
              <a:rPr lang="en-IN" b="1" dirty="0" smtClean="0"/>
              <a:t> - </a:t>
            </a:r>
            <a:r>
              <a:rPr lang="en-GB" dirty="0"/>
              <a:t>To set the background </a:t>
            </a:r>
            <a:r>
              <a:rPr lang="en-GB" dirty="0" err="1"/>
              <a:t>color</a:t>
            </a:r>
            <a:r>
              <a:rPr lang="en-GB" dirty="0"/>
              <a:t> of a </a:t>
            </a:r>
            <a:r>
              <a:rPr lang="en-GB" dirty="0" err="1" smtClean="0"/>
              <a:t>CheckBox</a:t>
            </a: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>
                <a:solidFill>
                  <a:srgbClr val="273239"/>
                </a:solidFill>
                <a:latin typeface="Consolas" panose="020B0609020204030204" pitchFamily="49" charset="0"/>
              </a:rPr>
              <a:t> </a:t>
            </a:r>
            <a:r>
              <a:rPr lang="en-US" dirty="0"/>
              <a:t>&lt;</a:t>
            </a:r>
            <a:r>
              <a:rPr lang="en-US" dirty="0" err="1"/>
              <a:t>CheckBox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</a:t>
            </a:r>
            <a:r>
              <a:rPr lang="en-US" dirty="0" err="1"/>
              <a:t>android:id</a:t>
            </a:r>
            <a:r>
              <a:rPr lang="en-US" dirty="0"/>
              <a:t>="@+id/</a:t>
            </a:r>
            <a:r>
              <a:rPr lang="en-US" dirty="0" err="1"/>
              <a:t>checkBox</a:t>
            </a:r>
            <a:r>
              <a:rPr lang="en-US" dirty="0"/>
              <a:t>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</a:t>
            </a:r>
            <a:r>
              <a:rPr lang="en-US" dirty="0" err="1"/>
              <a:t>android:layout_width</a:t>
            </a:r>
            <a:r>
              <a:rPr lang="en-US" dirty="0"/>
              <a:t>="</a:t>
            </a:r>
            <a:r>
              <a:rPr lang="en-US" dirty="0" err="1"/>
              <a:t>match_parent</a:t>
            </a:r>
            <a:r>
              <a:rPr lang="en-US" dirty="0"/>
              <a:t>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</a:t>
            </a:r>
            <a:r>
              <a:rPr lang="en-US" dirty="0" err="1"/>
              <a:t>android:layout_height</a:t>
            </a:r>
            <a:r>
              <a:rPr lang="en-US" dirty="0"/>
              <a:t>="</a:t>
            </a:r>
            <a:r>
              <a:rPr lang="en-US" dirty="0" err="1"/>
              <a:t>wrap_content</a:t>
            </a:r>
            <a:r>
              <a:rPr lang="en-US" dirty="0"/>
              <a:t>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</a:t>
            </a:r>
            <a:r>
              <a:rPr lang="en-US" dirty="0" err="1"/>
              <a:t>android:text</a:t>
            </a:r>
            <a:r>
              <a:rPr lang="en-US" dirty="0"/>
              <a:t>="@string/checkBox1_text</a:t>
            </a:r>
            <a:r>
              <a:rPr lang="en-US" dirty="0" smtClean="0"/>
              <a:t>"/&gt;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IN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0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CheckBox</a:t>
            </a:r>
            <a:endParaRPr lang="en-IN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760168"/>
          </a:xfrm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/>
              <a:t>A </a:t>
            </a:r>
            <a:r>
              <a:rPr lang="en-GB" dirty="0" err="1"/>
              <a:t>CheckBox</a:t>
            </a:r>
            <a:r>
              <a:rPr lang="en-GB" dirty="0"/>
              <a:t> is a special kind of button in </a:t>
            </a:r>
            <a:r>
              <a:rPr lang="en-GB" u="sng" dirty="0">
                <a:hlinkClick r:id="rId2"/>
              </a:rPr>
              <a:t>Android</a:t>
            </a:r>
            <a:r>
              <a:rPr lang="en-GB" dirty="0"/>
              <a:t> which has two states either checked or unchecked</a:t>
            </a:r>
            <a:r>
              <a:rPr lang="en-GB" dirty="0" smtClean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b="1" dirty="0" err="1" smtClean="0"/>
              <a:t>android:id</a:t>
            </a:r>
            <a:r>
              <a:rPr lang="en-GB" b="1" dirty="0" smtClean="0"/>
              <a:t> - </a:t>
            </a:r>
            <a:r>
              <a:rPr lang="en-GB" dirty="0"/>
              <a:t>Used to uniquely identify a </a:t>
            </a:r>
            <a:r>
              <a:rPr lang="en-GB" dirty="0" err="1"/>
              <a:t>CheckBox</a:t>
            </a:r>
            <a:endParaRPr lang="en-GB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android:checked</a:t>
            </a:r>
            <a:r>
              <a:rPr lang="en-IN" b="1" dirty="0" smtClean="0"/>
              <a:t> - </a:t>
            </a:r>
            <a:r>
              <a:rPr lang="en-GB" dirty="0"/>
              <a:t>To set the default state of a </a:t>
            </a:r>
            <a:r>
              <a:rPr lang="en-GB" dirty="0" err="1"/>
              <a:t>CheckBox</a:t>
            </a:r>
            <a:r>
              <a:rPr lang="en-GB" dirty="0"/>
              <a:t> as checked or </a:t>
            </a:r>
            <a:r>
              <a:rPr lang="en-GB" dirty="0" err="1"/>
              <a:t>unchechek</a:t>
            </a:r>
            <a:endParaRPr lang="en-IN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android:text</a:t>
            </a:r>
            <a:r>
              <a:rPr lang="en-IN" b="1" dirty="0" smtClean="0"/>
              <a:t> - </a:t>
            </a:r>
            <a:r>
              <a:rPr lang="en-GB" dirty="0"/>
              <a:t>Used to store a text inside the </a:t>
            </a:r>
            <a:r>
              <a:rPr lang="en-GB" dirty="0" err="1"/>
              <a:t>CheckBox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android:gravity</a:t>
            </a:r>
            <a:r>
              <a:rPr lang="en-IN" b="1" dirty="0" smtClean="0"/>
              <a:t> - </a:t>
            </a:r>
            <a:r>
              <a:rPr lang="en-GB" dirty="0"/>
              <a:t>Used to adjust the </a:t>
            </a:r>
            <a:r>
              <a:rPr lang="en-GB" dirty="0" err="1"/>
              <a:t>CheckBox</a:t>
            </a:r>
            <a:r>
              <a:rPr lang="en-GB" dirty="0"/>
              <a:t> text alignment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android:padding</a:t>
            </a:r>
            <a:r>
              <a:rPr lang="en-IN" b="1" dirty="0" smtClean="0"/>
              <a:t> - </a:t>
            </a:r>
            <a:r>
              <a:rPr lang="en-GB" dirty="0"/>
              <a:t>Used to adjust the left, right, top and bottom padding of the </a:t>
            </a:r>
            <a:r>
              <a:rPr lang="en-GB" dirty="0" err="1"/>
              <a:t>CheckBox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android:layout_width</a:t>
            </a:r>
            <a:r>
              <a:rPr lang="en-IN" b="1" dirty="0" smtClean="0"/>
              <a:t> - </a:t>
            </a:r>
            <a:r>
              <a:rPr lang="en-GB" dirty="0"/>
              <a:t>To set the </a:t>
            </a:r>
            <a:r>
              <a:rPr lang="en-GB" dirty="0" err="1"/>
              <a:t>CheckBox</a:t>
            </a:r>
            <a:r>
              <a:rPr lang="en-GB" dirty="0"/>
              <a:t> width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android:layout_height</a:t>
            </a:r>
            <a:r>
              <a:rPr lang="en-IN" b="1" dirty="0" smtClean="0"/>
              <a:t> - </a:t>
            </a:r>
            <a:r>
              <a:rPr lang="en-GB" dirty="0"/>
              <a:t>To set the </a:t>
            </a:r>
            <a:r>
              <a:rPr lang="en-GB" dirty="0" err="1"/>
              <a:t>CheckBox</a:t>
            </a:r>
            <a:r>
              <a:rPr lang="en-GB" dirty="0"/>
              <a:t> height</a:t>
            </a:r>
            <a:endParaRPr lang="en-IN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b="1" dirty="0" err="1" smtClean="0"/>
              <a:t>android:background</a:t>
            </a:r>
            <a:r>
              <a:rPr lang="en-IN" b="1" dirty="0" smtClean="0"/>
              <a:t> - </a:t>
            </a:r>
            <a:r>
              <a:rPr lang="en-GB" dirty="0"/>
              <a:t>To set the background </a:t>
            </a:r>
            <a:r>
              <a:rPr lang="en-GB" dirty="0" err="1"/>
              <a:t>color</a:t>
            </a:r>
            <a:r>
              <a:rPr lang="en-GB" dirty="0"/>
              <a:t> of a </a:t>
            </a:r>
            <a:r>
              <a:rPr lang="en-GB" dirty="0" err="1" smtClean="0"/>
              <a:t>CheckBox</a:t>
            </a: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>
                <a:solidFill>
                  <a:srgbClr val="273239"/>
                </a:solidFill>
                <a:latin typeface="Consolas" panose="020B0609020204030204" pitchFamily="49" charset="0"/>
              </a:rPr>
              <a:t> </a:t>
            </a:r>
            <a:r>
              <a:rPr lang="en-US" dirty="0"/>
              <a:t>&lt;</a:t>
            </a:r>
            <a:r>
              <a:rPr lang="en-US" dirty="0" err="1"/>
              <a:t>CheckBox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</a:t>
            </a:r>
            <a:r>
              <a:rPr lang="en-US" dirty="0" err="1"/>
              <a:t>android:id</a:t>
            </a:r>
            <a:r>
              <a:rPr lang="en-US" dirty="0"/>
              <a:t>="@+id/</a:t>
            </a:r>
            <a:r>
              <a:rPr lang="en-US" dirty="0" err="1"/>
              <a:t>checkBox</a:t>
            </a:r>
            <a:r>
              <a:rPr lang="en-US" dirty="0"/>
              <a:t>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</a:t>
            </a:r>
            <a:r>
              <a:rPr lang="en-US" dirty="0" err="1"/>
              <a:t>android:layout_width</a:t>
            </a:r>
            <a:r>
              <a:rPr lang="en-US" dirty="0"/>
              <a:t>="</a:t>
            </a:r>
            <a:r>
              <a:rPr lang="en-US" dirty="0" err="1"/>
              <a:t>match_parent</a:t>
            </a:r>
            <a:r>
              <a:rPr lang="en-US" dirty="0"/>
              <a:t>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</a:t>
            </a:r>
            <a:r>
              <a:rPr lang="en-US" dirty="0" err="1"/>
              <a:t>android:layout_height</a:t>
            </a:r>
            <a:r>
              <a:rPr lang="en-US" dirty="0"/>
              <a:t>="</a:t>
            </a:r>
            <a:r>
              <a:rPr lang="en-US" dirty="0" err="1"/>
              <a:t>wrap_content</a:t>
            </a:r>
            <a:r>
              <a:rPr lang="en-US" dirty="0"/>
              <a:t>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            </a:t>
            </a:r>
            <a:r>
              <a:rPr lang="en-US" dirty="0" err="1"/>
              <a:t>android:text</a:t>
            </a:r>
            <a:r>
              <a:rPr lang="en-US" dirty="0"/>
              <a:t>="@string/checkBox1_text</a:t>
            </a:r>
            <a:r>
              <a:rPr lang="en-US" dirty="0" smtClean="0"/>
              <a:t>"/&gt;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IN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47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17588</TotalTime>
  <Words>384</Words>
  <Application>Microsoft Office PowerPoint</Application>
  <PresentationFormat>Custom</PresentationFormat>
  <Paragraphs>208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</vt:lpstr>
      <vt:lpstr>Consolas</vt:lpstr>
      <vt:lpstr>Currency Symbols 16x9</vt:lpstr>
      <vt:lpstr>User Interface Design</vt:lpstr>
      <vt:lpstr>Button</vt:lpstr>
      <vt:lpstr>Button</vt:lpstr>
      <vt:lpstr>Switch</vt:lpstr>
      <vt:lpstr>Switch</vt:lpstr>
      <vt:lpstr>RadioButton, RadioGroup</vt:lpstr>
      <vt:lpstr>RadioButton, RadioGroup</vt:lpstr>
      <vt:lpstr>CheckBox</vt:lpstr>
      <vt:lpstr>CheckBox</vt:lpstr>
      <vt:lpstr>CheckBox</vt:lpstr>
      <vt:lpstr>Progress Bar View</vt:lpstr>
      <vt:lpstr>Progress Bar View</vt:lpstr>
      <vt:lpstr>Progress Bar View Example</vt:lpstr>
      <vt:lpstr>Progress Bar View Example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Apps Development Using Kotlin</dc:title>
  <dc:creator>gopalpshinde007@gmail.com</dc:creator>
  <cp:lastModifiedBy>gopalpshinde007@gmail.com</cp:lastModifiedBy>
  <cp:revision>168</cp:revision>
  <dcterms:created xsi:type="dcterms:W3CDTF">2023-02-21T04:16:08Z</dcterms:created>
  <dcterms:modified xsi:type="dcterms:W3CDTF">2023-06-23T12:28:59Z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